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8"/>
  </p:notesMasterIdLst>
  <p:handoutMasterIdLst>
    <p:handoutMasterId r:id="rId19"/>
  </p:handoutMasterIdLst>
  <p:sldIdLst>
    <p:sldId id="317" r:id="rId2"/>
    <p:sldId id="323" r:id="rId3"/>
    <p:sldId id="324" r:id="rId4"/>
    <p:sldId id="325" r:id="rId5"/>
    <p:sldId id="318" r:id="rId6"/>
    <p:sldId id="319" r:id="rId7"/>
    <p:sldId id="320" r:id="rId8"/>
    <p:sldId id="321" r:id="rId9"/>
    <p:sldId id="322" r:id="rId10"/>
    <p:sldId id="312" r:id="rId11"/>
    <p:sldId id="314" r:id="rId12"/>
    <p:sldId id="315" r:id="rId13"/>
    <p:sldId id="313" r:id="rId14"/>
    <p:sldId id="316" r:id="rId15"/>
    <p:sldId id="311" r:id="rId16"/>
    <p:sldId id="326" r:id="rId17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984807"/>
    <a:srgbClr val="558ED5"/>
    <a:srgbClr val="376092"/>
    <a:srgbClr val="DDD8C2"/>
    <a:srgbClr val="006699"/>
    <a:srgbClr val="FFCC66"/>
    <a:srgbClr val="0000FF"/>
    <a:srgbClr val="FF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92" autoAdjust="0"/>
    <p:restoredTop sz="59661" autoAdjust="0"/>
  </p:normalViewPr>
  <p:slideViewPr>
    <p:cSldViewPr snapToGrid="0">
      <p:cViewPr varScale="1">
        <p:scale>
          <a:sx n="91" d="100"/>
          <a:sy n="91" d="100"/>
        </p:scale>
        <p:origin x="-204" y="-96"/>
      </p:cViewPr>
      <p:guideLst>
        <p:guide orient="horz" pos="1207"/>
        <p:guide orient="horz" pos="3007"/>
        <p:guide orient="horz" pos="437"/>
        <p:guide pos="369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1884" y="-84"/>
      </p:cViewPr>
      <p:guideLst>
        <p:guide orient="horz" pos="2932"/>
        <p:guide pos="221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l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545" y="0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545" y="8841242"/>
            <a:ext cx="3041964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E6F58C4-C183-4741-A02B-5B185428A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533" name="Picture 6" descr="RAT_18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" y="8938980"/>
            <a:ext cx="1260720" cy="20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00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023100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>
            <a:lvl1pPr algn="ctr" defTabSz="931436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Speaker Notes</a:t>
            </a:r>
          </a:p>
        </p:txBody>
      </p:sp>
      <p:sp>
        <p:nvSpPr>
          <p:cNvPr id="2048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52963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2036" y="4422223"/>
            <a:ext cx="6341802" cy="418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4730" y="8841242"/>
            <a:ext cx="3041963" cy="46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99" tIns="46650" rIns="93299" bIns="46650" numCol="1" anchor="b" anchorCtr="0" compatLnSpc="1">
            <a:prstTxWarp prst="textNoShape">
              <a:avLst/>
            </a:prstTxWarp>
          </a:bodyPr>
          <a:lstStyle>
            <a:lvl1pPr algn="r" defTabSz="931436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5E0618-75CF-461C-930F-45DD3F5D4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61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3000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1030"/>
          <p:cNvSpPr>
            <a:spLocks noGrp="1" noChangeArrowheads="1"/>
          </p:cNvSpPr>
          <p:nvPr>
            <p:ph type="ctrTitle"/>
          </p:nvPr>
        </p:nvSpPr>
        <p:spPr>
          <a:xfrm>
            <a:off x="425450" y="3327400"/>
            <a:ext cx="8293100" cy="455613"/>
          </a:xfrm>
        </p:spPr>
        <p:txBody>
          <a:bodyPr lIns="91440"/>
          <a:lstStyle>
            <a:lvl1pPr algn="ctr">
              <a:lnSpc>
                <a:spcPct val="85000"/>
              </a:lnSpc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775180" name="Rectangle 103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450" y="4240213"/>
            <a:ext cx="8293100" cy="350837"/>
          </a:xfrm>
        </p:spPr>
        <p:txBody>
          <a:bodyPr lIns="91440"/>
          <a:lstStyle>
            <a:lvl1pPr marL="0" indent="0" algn="ctr">
              <a:spcBef>
                <a:spcPct val="0"/>
              </a:spcBef>
              <a:buFont typeface="Wingdings 3" pitchFamily="18" charset="2"/>
              <a:buNone/>
              <a:defRPr sz="2000" i="0">
                <a:solidFill>
                  <a:schemeClr val="accent1"/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29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4038" y="622300"/>
            <a:ext cx="2239962" cy="214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563" y="622300"/>
            <a:ext cx="6569075" cy="214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589088"/>
            <a:ext cx="8332787" cy="1657890"/>
          </a:xfrm>
        </p:spPr>
        <p:txBody>
          <a:bodyPr/>
          <a:lstStyle>
            <a:lvl1pPr marL="346075" indent="-346075">
              <a:buClr>
                <a:srgbClr val="FF9900"/>
              </a:buClr>
              <a:buFont typeface="Wingdings" pitchFamily="2" charset="2"/>
              <a:buChar char="Ø"/>
              <a:defRPr/>
            </a:lvl1pPr>
            <a:lvl2pPr marL="579438" indent="-231775">
              <a:buClr>
                <a:srgbClr val="FF9900"/>
              </a:buClr>
              <a:buFont typeface="Wingdings" pitchFamily="2" charset="2"/>
              <a:buChar char="§"/>
              <a:defRPr/>
            </a:lvl2pPr>
            <a:lvl3pPr marL="809625" indent="-228600">
              <a:spcBef>
                <a:spcPts val="500"/>
              </a:spcBef>
              <a:spcAft>
                <a:spcPts val="500"/>
              </a:spcAft>
              <a:buClr>
                <a:srgbClr val="FF9900"/>
              </a:buClr>
              <a:buFont typeface="Wingdings" pitchFamily="2" charset="2"/>
              <a:buChar char="Ø"/>
              <a:defRPr/>
            </a:lvl3pPr>
            <a:lvl4pPr marL="1041400" indent="-230188">
              <a:buClr>
                <a:srgbClr val="FF9900"/>
              </a:buClr>
              <a:buFont typeface="Wingdings" pitchFamily="2" charset="2"/>
              <a:buChar char="Ø"/>
              <a:defRPr/>
            </a:lvl4pPr>
            <a:lvl5pPr marL="1271588" indent="-228600">
              <a:buClr>
                <a:srgbClr val="FF9900"/>
              </a:buClr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9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480131"/>
          </a:xfrm>
        </p:spPr>
        <p:txBody>
          <a:bodyPr/>
          <a:lstStyle>
            <a:lvl1pPr algn="l">
              <a:defRPr lang="en-US" dirty="0">
                <a:solidFill>
                  <a:srgbClr val="8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458587"/>
          </a:xfrm>
        </p:spPr>
        <p:txBody>
          <a:bodyPr anchor="t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252538"/>
            <a:ext cx="4089400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1252538"/>
            <a:ext cx="4090987" cy="15144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5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3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2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8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27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53184"/>
          </a:xfrm>
          <a:prstGeom prst="rect">
            <a:avLst/>
          </a:prstGeom>
        </p:spPr>
      </p:pic>
      <p:sp>
        <p:nvSpPr>
          <p:cNvPr id="774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231775"/>
            <a:ext cx="896143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741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589088"/>
            <a:ext cx="8332787" cy="152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rgbClr val="003366"/>
          </a:solidFill>
          <a:latin typeface="Arial" charset="0"/>
          <a:cs typeface="Arial" charset="0"/>
        </a:defRPr>
      </a:lvl9pPr>
    </p:titleStyle>
    <p:bodyStyle>
      <a:lvl1pPr marL="346075" indent="-346075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chemeClr val="hlink"/>
        </a:buClr>
        <a:buFont typeface="Wingdings 3" pitchFamily="18" charset="2"/>
        <a:buChar char=""/>
        <a:defRPr sz="24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1pPr>
      <a:lvl2pPr marL="579438" indent="-231775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Char char="•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3pPr>
      <a:lvl4pPr marL="1041400" indent="-230188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4pPr>
      <a:lvl5pPr marL="1271588" indent="-228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itchFamily="34" charset="0"/>
          <a:ea typeface="Verdana" pitchFamily="34" charset="0"/>
          <a:cs typeface="Verdana" pitchFamily="34" charset="0"/>
        </a:defRPr>
      </a:lvl5pPr>
      <a:lvl6pPr marL="17287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6pPr>
      <a:lvl7pPr marL="21859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7pPr>
      <a:lvl8pPr marL="26431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8pPr>
      <a:lvl9pPr marL="3100388" indent="-228600" algn="l" rtl="0" fontAlgn="base">
        <a:lnSpc>
          <a:spcPct val="85000"/>
        </a:lnSpc>
        <a:spcBef>
          <a:spcPct val="0"/>
        </a:spcBef>
        <a:spcAft>
          <a:spcPct val="0"/>
        </a:spcAft>
        <a:buClr>
          <a:schemeClr val="hlink"/>
        </a:buClr>
        <a:buFont typeface="Arial" charset="0"/>
        <a:buChar char="−"/>
        <a:defRPr sz="2000">
          <a:solidFill>
            <a:schemeClr val="bg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812530"/>
          </a:xfrm>
        </p:spPr>
        <p:txBody>
          <a:bodyPr/>
          <a:lstStyle/>
          <a:p>
            <a:pPr algn="ctr"/>
            <a:r>
              <a:rPr lang="en-US" dirty="0" smtClean="0"/>
              <a:t>Rob Byrd</a:t>
            </a:r>
            <a:br>
              <a:rPr lang="en-US" dirty="0" smtClean="0"/>
            </a:br>
            <a:r>
              <a:rPr lang="en-US" sz="2400" dirty="0" smtClean="0"/>
              <a:t>Chief Enterprise Architect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10909"/>
          </a:xfrm>
        </p:spPr>
        <p:txBody>
          <a:bodyPr/>
          <a:lstStyle/>
          <a:p>
            <a:r>
              <a:rPr lang="en-US" sz="3200" dirty="0" smtClean="0"/>
              <a:t>Enterprise Architecture Findings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87696" y="3442888"/>
            <a:ext cx="664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Aligning Information Technology Services to the Business Needs of the City…</a:t>
            </a:r>
            <a:endParaRPr lang="en-US" sz="1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03" y="136634"/>
            <a:ext cx="5270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Texas Association of Enterprise Architects Summit</a:t>
            </a:r>
          </a:p>
        </p:txBody>
      </p:sp>
    </p:spTree>
    <p:extLst>
      <p:ext uri="{BB962C8B-B14F-4D97-AF65-F5344CB8AC3E}">
        <p14:creationId xmlns:p14="http://schemas.microsoft.com/office/powerpoint/2010/main" val="3972898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Aligning IT Services to Business Needs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3" name="Freeform 2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7" name="Freeform 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50756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052689" y="1484142"/>
            <a:ext cx="2342271" cy="1702190"/>
            <a:chOff x="3052689" y="1484142"/>
            <a:chExt cx="2342271" cy="1702190"/>
          </a:xfrm>
        </p:grpSpPr>
        <p:sp>
          <p:nvSpPr>
            <p:cNvPr id="4" name="Freeform 3"/>
            <p:cNvSpPr/>
            <p:nvPr/>
          </p:nvSpPr>
          <p:spPr bwMode="auto">
            <a:xfrm>
              <a:off x="3052689" y="1484142"/>
              <a:ext cx="2342271" cy="1702190"/>
            </a:xfrm>
            <a:custGeom>
              <a:avLst/>
              <a:gdLst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0 w 2250831"/>
                <a:gd name="connsiteY7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35169 w 2250831"/>
                <a:gd name="connsiteY7" fmla="*/ 872197 h 1667022"/>
                <a:gd name="connsiteX8" fmla="*/ 0 w 2250831"/>
                <a:gd name="connsiteY8" fmla="*/ 365760 h 1667022"/>
                <a:gd name="connsiteX0" fmla="*/ 0 w 2250831"/>
                <a:gd name="connsiteY0" fmla="*/ 365760 h 1667022"/>
                <a:gd name="connsiteX1" fmla="*/ 1308296 w 2250831"/>
                <a:gd name="connsiteY1" fmla="*/ 478302 h 1667022"/>
                <a:gd name="connsiteX2" fmla="*/ 1350499 w 2250831"/>
                <a:gd name="connsiteY2" fmla="*/ 0 h 1667022"/>
                <a:gd name="connsiteX3" fmla="*/ 2250831 w 2250831"/>
                <a:gd name="connsiteY3" fmla="*/ 935502 h 1667022"/>
                <a:gd name="connsiteX4" fmla="*/ 1399736 w 2250831"/>
                <a:gd name="connsiteY4" fmla="*/ 1667022 h 1667022"/>
                <a:gd name="connsiteX5" fmla="*/ 1329397 w 2250831"/>
                <a:gd name="connsiteY5" fmla="*/ 1069145 h 1667022"/>
                <a:gd name="connsiteX6" fmla="*/ 63305 w 2250831"/>
                <a:gd name="connsiteY6" fmla="*/ 1420837 h 1667022"/>
                <a:gd name="connsiteX7" fmla="*/ 499403 w 2250831"/>
                <a:gd name="connsiteY7" fmla="*/ 851096 h 1667022"/>
                <a:gd name="connsiteX8" fmla="*/ 0 w 2250831"/>
                <a:gd name="connsiteY8" fmla="*/ 365760 h 1667022"/>
                <a:gd name="connsiteX0" fmla="*/ 0 w 2250831"/>
                <a:gd name="connsiteY0" fmla="*/ 365760 h 1835833"/>
                <a:gd name="connsiteX1" fmla="*/ 1308296 w 2250831"/>
                <a:gd name="connsiteY1" fmla="*/ 478302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250831"/>
                <a:gd name="connsiteY0" fmla="*/ 365760 h 1835833"/>
                <a:gd name="connsiteX1" fmla="*/ 1441939 w 2250831"/>
                <a:gd name="connsiteY1" fmla="*/ 548640 h 1835833"/>
                <a:gd name="connsiteX2" fmla="*/ 1350499 w 2250831"/>
                <a:gd name="connsiteY2" fmla="*/ 0 h 1835833"/>
                <a:gd name="connsiteX3" fmla="*/ 2250831 w 2250831"/>
                <a:gd name="connsiteY3" fmla="*/ 935502 h 1835833"/>
                <a:gd name="connsiteX4" fmla="*/ 1399736 w 2250831"/>
                <a:gd name="connsiteY4" fmla="*/ 1667022 h 1835833"/>
                <a:gd name="connsiteX5" fmla="*/ 1329397 w 2250831"/>
                <a:gd name="connsiteY5" fmla="*/ 1069145 h 1835833"/>
                <a:gd name="connsiteX6" fmla="*/ 28136 w 2250831"/>
                <a:gd name="connsiteY6" fmla="*/ 1835833 h 1835833"/>
                <a:gd name="connsiteX7" fmla="*/ 499403 w 2250831"/>
                <a:gd name="connsiteY7" fmla="*/ 851096 h 1835833"/>
                <a:gd name="connsiteX8" fmla="*/ 0 w 225083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329397 w 2342271"/>
                <a:gd name="connsiteY5" fmla="*/ 1069145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399736 w 2342271"/>
                <a:gd name="connsiteY4" fmla="*/ 166702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365760 h 1835833"/>
                <a:gd name="connsiteX1" fmla="*/ 1441939 w 2342271"/>
                <a:gd name="connsiteY1" fmla="*/ 548640 h 1835833"/>
                <a:gd name="connsiteX2" fmla="*/ 1350499 w 2342271"/>
                <a:gd name="connsiteY2" fmla="*/ 0 h 1835833"/>
                <a:gd name="connsiteX3" fmla="*/ 2342271 w 2342271"/>
                <a:gd name="connsiteY3" fmla="*/ 844062 h 1835833"/>
                <a:gd name="connsiteX4" fmla="*/ 1484142 w 2342271"/>
                <a:gd name="connsiteY4" fmla="*/ 1484142 h 1835833"/>
                <a:gd name="connsiteX5" fmla="*/ 1547446 w 2342271"/>
                <a:gd name="connsiteY5" fmla="*/ 1033976 h 1835833"/>
                <a:gd name="connsiteX6" fmla="*/ 28136 w 2342271"/>
                <a:gd name="connsiteY6" fmla="*/ 1835833 h 1835833"/>
                <a:gd name="connsiteX7" fmla="*/ 499403 w 2342271"/>
                <a:gd name="connsiteY7" fmla="*/ 851096 h 1835833"/>
                <a:gd name="connsiteX8" fmla="*/ 0 w 2342271"/>
                <a:gd name="connsiteY8" fmla="*/ 365760 h 1835833"/>
                <a:gd name="connsiteX0" fmla="*/ 0 w 2342271"/>
                <a:gd name="connsiteY0" fmla="*/ 232117 h 1702190"/>
                <a:gd name="connsiteX1" fmla="*/ 1441939 w 2342271"/>
                <a:gd name="connsiteY1" fmla="*/ 414997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99403 w 2342271"/>
                <a:gd name="connsiteY7" fmla="*/ 717453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547446 w 2342271"/>
                <a:gd name="connsiteY5" fmla="*/ 900333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  <a:gd name="connsiteX0" fmla="*/ 0 w 2342271"/>
                <a:gd name="connsiteY0" fmla="*/ 232117 h 1702190"/>
                <a:gd name="connsiteX1" fmla="*/ 1603718 w 2342271"/>
                <a:gd name="connsiteY1" fmla="*/ 492369 h 1702190"/>
                <a:gd name="connsiteX2" fmla="*/ 1392702 w 2342271"/>
                <a:gd name="connsiteY2" fmla="*/ 0 h 1702190"/>
                <a:gd name="connsiteX3" fmla="*/ 2342271 w 2342271"/>
                <a:gd name="connsiteY3" fmla="*/ 710419 h 1702190"/>
                <a:gd name="connsiteX4" fmla="*/ 1484142 w 2342271"/>
                <a:gd name="connsiteY4" fmla="*/ 1350499 h 1702190"/>
                <a:gd name="connsiteX5" fmla="*/ 1645920 w 2342271"/>
                <a:gd name="connsiteY5" fmla="*/ 872197 h 1702190"/>
                <a:gd name="connsiteX6" fmla="*/ 28136 w 2342271"/>
                <a:gd name="connsiteY6" fmla="*/ 1702190 h 1702190"/>
                <a:gd name="connsiteX7" fmla="*/ 471268 w 2342271"/>
                <a:gd name="connsiteY7" fmla="*/ 872198 h 1702190"/>
                <a:gd name="connsiteX8" fmla="*/ 0 w 2342271"/>
                <a:gd name="connsiteY8" fmla="*/ 232117 h 170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271" h="1702190">
                  <a:moveTo>
                    <a:pt x="0" y="232117"/>
                  </a:moveTo>
                  <a:lnTo>
                    <a:pt x="1603718" y="492369"/>
                  </a:lnTo>
                  <a:lnTo>
                    <a:pt x="1392702" y="0"/>
                  </a:lnTo>
                  <a:lnTo>
                    <a:pt x="2342271" y="710419"/>
                  </a:lnTo>
                  <a:lnTo>
                    <a:pt x="1484142" y="1350499"/>
                  </a:lnTo>
                  <a:lnTo>
                    <a:pt x="1645920" y="872197"/>
                  </a:lnTo>
                  <a:lnTo>
                    <a:pt x="28136" y="1702190"/>
                  </a:lnTo>
                  <a:cubicBezTo>
                    <a:pt x="175847" y="1425526"/>
                    <a:pt x="499403" y="1331742"/>
                    <a:pt x="471268" y="872198"/>
                  </a:cubicBezTo>
                  <a:cubicBezTo>
                    <a:pt x="370450" y="370451"/>
                    <a:pt x="157089" y="445477"/>
                    <a:pt x="0" y="232117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21043968">
              <a:off x="3499373" y="2058238"/>
              <a:ext cx="1675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Realize the Goals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1793" y="3488788"/>
            <a:ext cx="3828292" cy="104644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 Sequencing Plan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Integrates the business need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 the </a:t>
            </a: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</a:t>
            </a: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experience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Capture </a:t>
            </a: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business rules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Provides</a:t>
            </a: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‘contract’ with the stakeholder</a:t>
            </a:r>
            <a:endParaRPr lang="en-US" sz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24732"/>
          </a:xfrm>
        </p:spPr>
        <p:txBody>
          <a:bodyPr/>
          <a:lstStyle/>
          <a:p>
            <a:r>
              <a:rPr lang="en-US" sz="2400" dirty="0" smtClean="0"/>
              <a:t>Goal Realization – EA Sequencing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77454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 Sequencing Plan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96" y="1527608"/>
            <a:ext cx="3790950" cy="506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4000" y="2554514"/>
            <a:ext cx="8621486" cy="4125971"/>
            <a:chOff x="254000" y="2554514"/>
            <a:chExt cx="8621486" cy="4125971"/>
          </a:xfrm>
        </p:grpSpPr>
        <p:sp>
          <p:nvSpPr>
            <p:cNvPr id="5" name="Freeform 4"/>
            <p:cNvSpPr/>
            <p:nvPr/>
          </p:nvSpPr>
          <p:spPr bwMode="auto">
            <a:xfrm>
              <a:off x="254000" y="2554514"/>
              <a:ext cx="8621486" cy="631372"/>
            </a:xfrm>
            <a:custGeom>
              <a:avLst/>
              <a:gdLst>
                <a:gd name="connsiteX0" fmla="*/ 6887029 w 8621486"/>
                <a:gd name="connsiteY0" fmla="*/ 0 h 631372"/>
                <a:gd name="connsiteX1" fmla="*/ 8621486 w 8621486"/>
                <a:gd name="connsiteY1" fmla="*/ 631372 h 631372"/>
                <a:gd name="connsiteX2" fmla="*/ 0 w 8621486"/>
                <a:gd name="connsiteY2" fmla="*/ 631372 h 631372"/>
                <a:gd name="connsiteX3" fmla="*/ 4426857 w 8621486"/>
                <a:gd name="connsiteY3" fmla="*/ 7257 h 631372"/>
                <a:gd name="connsiteX4" fmla="*/ 6887029 w 8621486"/>
                <a:gd name="connsiteY4" fmla="*/ 0 h 63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1486" h="631372">
                  <a:moveTo>
                    <a:pt x="6887029" y="0"/>
                  </a:moveTo>
                  <a:lnTo>
                    <a:pt x="8621486" y="631372"/>
                  </a:lnTo>
                  <a:lnTo>
                    <a:pt x="0" y="631372"/>
                  </a:lnTo>
                  <a:lnTo>
                    <a:pt x="4426857" y="7257"/>
                  </a:lnTo>
                  <a:lnTo>
                    <a:pt x="68870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5771" y="3184930"/>
              <a:ext cx="8599714" cy="3495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25714" y="3526971"/>
              <a:ext cx="3740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Common Capability - Common </a:t>
              </a: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Goal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Develop scope…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1429" y="566057"/>
            <a:ext cx="4470400" cy="3788229"/>
            <a:chOff x="2721429" y="566057"/>
            <a:chExt cx="4470400" cy="3788229"/>
          </a:xfrm>
        </p:grpSpPr>
        <p:sp>
          <p:nvSpPr>
            <p:cNvPr id="9" name="Freeform 8"/>
            <p:cNvSpPr/>
            <p:nvPr/>
          </p:nvSpPr>
          <p:spPr bwMode="auto">
            <a:xfrm>
              <a:off x="6277429" y="566057"/>
              <a:ext cx="914400" cy="3788229"/>
            </a:xfrm>
            <a:custGeom>
              <a:avLst/>
              <a:gdLst>
                <a:gd name="connsiteX0" fmla="*/ 0 w 914400"/>
                <a:gd name="connsiteY0" fmla="*/ 0 h 3788229"/>
                <a:gd name="connsiteX1" fmla="*/ 0 w 914400"/>
                <a:gd name="connsiteY1" fmla="*/ 3788229 h 3788229"/>
                <a:gd name="connsiteX2" fmla="*/ 914400 w 914400"/>
                <a:gd name="connsiteY2" fmla="*/ 2111829 h 3788229"/>
                <a:gd name="connsiteX3" fmla="*/ 914400 w 914400"/>
                <a:gd name="connsiteY3" fmla="*/ 1045029 h 3788229"/>
                <a:gd name="connsiteX4" fmla="*/ 0 w 914400"/>
                <a:gd name="connsiteY4" fmla="*/ 0 h 37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3788229">
                  <a:moveTo>
                    <a:pt x="0" y="0"/>
                  </a:moveTo>
                  <a:lnTo>
                    <a:pt x="0" y="3788229"/>
                  </a:lnTo>
                  <a:lnTo>
                    <a:pt x="914400" y="2111829"/>
                  </a:lnTo>
                  <a:lnTo>
                    <a:pt x="914400" y="104502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21429" y="573314"/>
              <a:ext cx="3563257" cy="37799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926112" y="566057"/>
              <a:ext cx="23823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Understand </a:t>
              </a: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Process…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557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20797" r="34876" b="51711"/>
          <a:stretch/>
        </p:blipFill>
        <p:spPr bwMode="auto">
          <a:xfrm>
            <a:off x="181429" y="1670093"/>
            <a:ext cx="8662507" cy="49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5713" y="1670093"/>
            <a:ext cx="2965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Business Need…</a:t>
            </a:r>
            <a:endParaRPr lang="en-US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</a:t>
            </a:r>
            <a:r>
              <a:rPr lang="en-US" dirty="0" smtClean="0"/>
              <a:t>Customer </a:t>
            </a:r>
            <a:r>
              <a:rPr lang="en-US" dirty="0" smtClean="0"/>
              <a:t>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879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84559" y="2082227"/>
            <a:ext cx="2660868" cy="4071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/>
          <p:nvPr/>
        </p:nvSpPr>
        <p:spPr bwMode="auto">
          <a:xfrm>
            <a:off x="230319" y="884766"/>
            <a:ext cx="4628148" cy="1123712"/>
          </a:xfrm>
          <a:prstGeom prst="wedgeRoundRectCallout">
            <a:avLst>
              <a:gd name="adj1" fmla="val 34033"/>
              <a:gd name="adj2" fmla="val 98158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AWU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mobility pilot – asset and work order management – learn from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it!</a:t>
            </a:r>
            <a:endParaRPr lang="en-US" sz="1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Explore user serviceable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 Mobile Device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architecture to identify interface needs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151422" y="700912"/>
            <a:ext cx="2735182" cy="1736646"/>
          </a:xfrm>
          <a:prstGeom prst="wedgeRoundRectCallout">
            <a:avLst>
              <a:gd name="adj1" fmla="val -60918"/>
              <a:gd name="adj2" fmla="val 86906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 technical staff to keep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user vetted architectures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implementing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with Manage Case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Files and Provide Geographical Information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69969" y="2177230"/>
            <a:ext cx="3128209" cy="1940957"/>
          </a:xfrm>
          <a:prstGeom prst="wedgeRoundRectCallout">
            <a:avLst>
              <a:gd name="adj1" fmla="val 67318"/>
              <a:gd name="adj2" fmla="val 25086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business reporting needs and establish data warehouse(s)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extract, transform, and load (ETL)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impediments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accessing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information with citizens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854284" y="2813652"/>
            <a:ext cx="2157662" cy="1532334"/>
          </a:xfrm>
          <a:prstGeom prst="wedgeRoundRectCallout">
            <a:avLst>
              <a:gd name="adj1" fmla="val -85834"/>
              <a:gd name="adj2" fmla="val 36419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 enterprise service bus (ESB) to better serve a Mobile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Share services with other government agencies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08748" y="4241950"/>
            <a:ext cx="2975811" cy="1940957"/>
          </a:xfrm>
          <a:prstGeom prst="wedgeRoundRectCallout">
            <a:avLst>
              <a:gd name="adj1" fmla="val 72452"/>
              <a:gd name="adj2" fmla="val -23338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 technical staff to keep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pace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demand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Explore alternative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user vetted architectures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 implementing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Integrate with Manage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Assets and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 Geographical </a:t>
            </a: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948626" y="4826124"/>
            <a:ext cx="2767202" cy="1328023"/>
          </a:xfrm>
          <a:prstGeom prst="wedgeRoundRectCallout">
            <a:avLst>
              <a:gd name="adj1" fmla="val -83144"/>
              <a:gd name="adj2" fmla="val -28404"/>
              <a:gd name="adj3" fmla="val 16667"/>
            </a:avLst>
          </a:prstGeom>
          <a:gradFill>
            <a:gsLst>
              <a:gs pos="0">
                <a:srgbClr val="984807">
                  <a:lumMod val="40000"/>
                  <a:lumOff val="6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Employ application integration methods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 information using mobile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Standardize employment approach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IT Business Need Strategy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2192" y="5812228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Services…</a:t>
            </a:r>
            <a:endParaRPr lang="en-US" sz="1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102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72534"/>
            <a:ext cx="4588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 Derived IT Strategy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6569"/>
              </p:ext>
            </p:extLst>
          </p:nvPr>
        </p:nvGraphicFramePr>
        <p:xfrm>
          <a:off x="351815" y="1063206"/>
          <a:ext cx="8458201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1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Vision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Recognized business partner</a:t>
                      </a:r>
                    </a:p>
                    <a:p>
                      <a:pPr marL="171450" indent="-171450">
                        <a:buFont typeface="Wingdings" pitchFamily="2" charset="2"/>
                        <a:buChar char="Ø"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One City IT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u="none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Imagine Austin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05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 A20 - Improve government efficiency through technology (software and hardware) investments and by developing and retaining information technology staff</a:t>
                      </a:r>
                    </a:p>
                  </a:txBody>
                  <a:tcPr>
                    <a:gradFill>
                      <a:gsLst>
                        <a:gs pos="3000">
                          <a:srgbClr val="558ED5"/>
                        </a:gs>
                        <a:gs pos="100000">
                          <a:srgbClr val="376092"/>
                        </a:gs>
                        <a:gs pos="22000">
                          <a:srgbClr val="558ED5"/>
                        </a:gs>
                      </a:gsLst>
                      <a:lin ang="162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92366"/>
              </p:ext>
            </p:extLst>
          </p:nvPr>
        </p:nvGraphicFramePr>
        <p:xfrm>
          <a:off x="351816" y="1937162"/>
          <a:ext cx="84582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35814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Principles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Demonstrate value as business partner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Employ Enterprise Architecture in governance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strategic plans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Maximize use of common information system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enterprise shared service opportunities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common IT staff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Identify reusable technology assets</a:t>
                      </a:r>
                    </a:p>
                    <a:p>
                      <a:pPr marL="114300" indent="-114300">
                        <a:buFont typeface="Arial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continuity</a:t>
                      </a:r>
                    </a:p>
                  </a:txBody>
                  <a:tcPr>
                    <a:gradFill>
                      <a:gsLst>
                        <a:gs pos="0">
                          <a:srgbClr val="558ED5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8860"/>
              </p:ext>
            </p:extLst>
          </p:nvPr>
        </p:nvGraphicFramePr>
        <p:xfrm>
          <a:off x="351816" y="2627811"/>
          <a:ext cx="8458200" cy="390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647"/>
                <a:gridCol w="3375753"/>
                <a:gridCol w="22098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Common Capability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IT Imperatives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Future State</a:t>
                      </a:r>
                      <a:endParaRPr lang="en-US" sz="1200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gradFill>
                      <a:gsLst>
                        <a:gs pos="0">
                          <a:srgbClr val="984807"/>
                        </a:gs>
                        <a:gs pos="100000">
                          <a:srgbClr val="984807"/>
                        </a:gs>
                        <a:gs pos="100000">
                          <a:schemeClr val="accent6">
                            <a:lumMod val="5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Develop Mobile Workforce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Assets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Business Intelligence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Provide Geographic Information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Case Files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q"/>
                      </a:pPr>
                      <a:r>
                        <a:rPr lang="en-US" sz="105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Manage Official</a:t>
                      </a:r>
                      <a:r>
                        <a:rPr lang="en-US" sz="1050" b="1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Documents</a:t>
                      </a:r>
                      <a:endParaRPr lang="en-US" sz="1050" b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Build an end-to-end service model using Enterprise Architecture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processes </a:t>
                      </a: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to align IT services to business needs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Align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IT services with required competencies – repurpose staff to increase business solutions – train to fill gaps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Increase technical staff for high-value enterprise tools such as Maximo and Amanda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Move toward mobile solutions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Share services, not just data, with partnering agencies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Integrate GIS with mobile</a:t>
                      </a:r>
                      <a:r>
                        <a:rPr lang="en-US" sz="1050" b="1" baseline="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and enterprise applications</a:t>
                      </a:r>
                      <a:endParaRPr lang="en-US" sz="1050" b="1" dirty="0" smtClean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Mature service-oriented architecture using enterprise service bus (ESB)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050" b="1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Exploit extract, translate and load (ETL) tooling for data warehousing and business intelligence – remove impediments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Empowered leadership and citizens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Service-oriented provider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Capable and competent staff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Established systems of record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Cross-department integration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Policies, standards and practices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Conduct business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Work anywhere online</a:t>
                      </a:r>
                    </a:p>
                    <a:p>
                      <a:pPr marL="171450" indent="-171450">
                        <a:spcBef>
                          <a:spcPts val="2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1050" b="1" baseline="0" dirty="0" smtClean="0">
                          <a:solidFill>
                            <a:srgbClr val="0066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Open access to information</a:t>
                      </a: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6160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88" y="1943418"/>
            <a:ext cx="8332787" cy="4382738"/>
          </a:xfrm>
        </p:spPr>
        <p:txBody>
          <a:bodyPr/>
          <a:lstStyle/>
          <a:p>
            <a:r>
              <a:rPr lang="en-US" dirty="0" smtClean="0"/>
              <a:t>Analyze IT service delivery model and reengineer to emphasize Common </a:t>
            </a:r>
            <a:r>
              <a:rPr lang="en-US" dirty="0" smtClean="0"/>
              <a:t>Capabilities in the form of IT Services</a:t>
            </a:r>
            <a:endParaRPr lang="en-US" dirty="0" smtClean="0"/>
          </a:p>
          <a:p>
            <a:pPr lvl="1"/>
            <a:r>
              <a:rPr lang="en-US" dirty="0" smtClean="0"/>
              <a:t>Look for repurposing opportunities – share IT resources when appropriate – train where needed</a:t>
            </a:r>
          </a:p>
          <a:p>
            <a:r>
              <a:rPr lang="en-US" dirty="0" smtClean="0"/>
              <a:t>Establish IT service managers responsible for Common Capabilities delivery</a:t>
            </a:r>
          </a:p>
          <a:p>
            <a:pPr lvl="1"/>
            <a:r>
              <a:rPr lang="en-US" dirty="0" smtClean="0"/>
              <a:t>Clearly define IT service manager role and responsibilities aligned with Enterprise Architecture</a:t>
            </a:r>
          </a:p>
          <a:p>
            <a:pPr lvl="1"/>
            <a:r>
              <a:rPr lang="en-US" dirty="0" smtClean="0"/>
              <a:t>Emphasize EA Sequencing Plan solution architecture</a:t>
            </a:r>
          </a:p>
          <a:p>
            <a:r>
              <a:rPr lang="en-US" dirty="0" smtClean="0"/>
              <a:t>Increase EA Sequencing Plan delivery</a:t>
            </a:r>
          </a:p>
          <a:p>
            <a:r>
              <a:rPr lang="en-US" dirty="0" smtClean="0"/>
              <a:t>Include EA in governance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39108552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247" y="2148936"/>
            <a:ext cx="8332787" cy="3807196"/>
          </a:xfrm>
        </p:spPr>
        <p:txBody>
          <a:bodyPr/>
          <a:lstStyle/>
          <a:p>
            <a:r>
              <a:rPr lang="en-US" dirty="0" smtClean="0"/>
              <a:t>Information technology (IT) solution provider is unable to keep pace with the business needs (demand) for enterprise-wide capabilities</a:t>
            </a:r>
          </a:p>
          <a:p>
            <a:r>
              <a:rPr lang="en-US" dirty="0" smtClean="0"/>
              <a:t>Understand enterprise-wide capabilities…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>
                <a:solidFill>
                  <a:srgbClr val="800000"/>
                </a:solidFill>
              </a:rPr>
              <a:t>Capability: People, processes and </a:t>
            </a:r>
            <a:r>
              <a:rPr lang="en-US" sz="2000" dirty="0" smtClean="0">
                <a:solidFill>
                  <a:srgbClr val="800000"/>
                </a:solidFill>
              </a:rPr>
              <a:t>technology </a:t>
            </a:r>
            <a:r>
              <a:rPr lang="en-US" sz="2000" dirty="0">
                <a:solidFill>
                  <a:srgbClr val="800000"/>
                </a:solidFill>
              </a:rPr>
              <a:t>delivering value for a specific </a:t>
            </a:r>
            <a:r>
              <a:rPr lang="en-US" sz="2000" dirty="0" smtClean="0">
                <a:solidFill>
                  <a:srgbClr val="800000"/>
                </a:solidFill>
              </a:rPr>
              <a:t>purpose. </a:t>
            </a:r>
            <a:r>
              <a:rPr lang="en-US" sz="2000" dirty="0">
                <a:solidFill>
                  <a:srgbClr val="800000"/>
                </a:solidFill>
              </a:rPr>
              <a:t>The quality of being capable; to have the capacity or ability to do something, achieve specific </a:t>
            </a:r>
            <a:r>
              <a:rPr lang="en-US" sz="2000" dirty="0" smtClean="0">
                <a:solidFill>
                  <a:srgbClr val="800000"/>
                </a:solidFill>
              </a:rPr>
              <a:t>outcomes, effects </a:t>
            </a:r>
            <a:r>
              <a:rPr lang="en-US" sz="2000" dirty="0">
                <a:solidFill>
                  <a:srgbClr val="800000"/>
                </a:solidFill>
              </a:rPr>
              <a:t>or declared goals and </a:t>
            </a:r>
            <a:r>
              <a:rPr lang="en-US" sz="2000" dirty="0" smtClean="0">
                <a:solidFill>
                  <a:srgbClr val="800000"/>
                </a:solidFill>
              </a:rPr>
              <a:t>objectives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0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135632" y="2270700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80131"/>
          </a:xfrm>
        </p:spPr>
        <p:txBody>
          <a:bodyPr/>
          <a:lstStyle/>
          <a:p>
            <a:r>
              <a:rPr lang="en-US" dirty="0" smtClean="0"/>
              <a:t>Managing Complexity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566786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703757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34263" y="3066756"/>
            <a:ext cx="2030797" cy="2478928"/>
            <a:chOff x="3334263" y="3066756"/>
            <a:chExt cx="2030797" cy="2478928"/>
          </a:xfrm>
        </p:grpSpPr>
        <p:sp>
          <p:nvSpPr>
            <p:cNvPr id="27" name="Down Arrow 26"/>
            <p:cNvSpPr/>
            <p:nvPr/>
          </p:nvSpPr>
          <p:spPr bwMode="auto">
            <a:xfrm>
              <a:off x="3334263" y="3066756"/>
              <a:ext cx="2030797" cy="2478928"/>
            </a:xfrm>
            <a:prstGeom prst="downArrow">
              <a:avLst/>
            </a:pr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3380486" y="4041984"/>
              <a:ext cx="19383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Establish Goals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522939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6357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/>
              <a:t>Complexity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5501" y="1505242"/>
            <a:ext cx="6808763" cy="4937760"/>
            <a:chOff x="935501" y="1533378"/>
            <a:chExt cx="6808763" cy="4937760"/>
          </a:xfrm>
        </p:grpSpPr>
        <p:sp>
          <p:nvSpPr>
            <p:cNvPr id="4" name="Rectangle 3"/>
            <p:cNvSpPr/>
            <p:nvPr/>
          </p:nvSpPr>
          <p:spPr bwMode="auto">
            <a:xfrm>
              <a:off x="935501" y="1533378"/>
              <a:ext cx="6808763" cy="493776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76"/>
            <a:stretch/>
          </p:blipFill>
          <p:spPr bwMode="auto">
            <a:xfrm>
              <a:off x="3537242" y="3456437"/>
              <a:ext cx="3049447" cy="2776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461" y="2315229"/>
              <a:ext cx="2199957" cy="2991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12" y="3387123"/>
              <a:ext cx="1209675" cy="847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2"/>
            <a:stretch/>
          </p:blipFill>
          <p:spPr bwMode="auto">
            <a:xfrm>
              <a:off x="2988609" y="1663504"/>
              <a:ext cx="2616751" cy="25505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Equal 8"/>
            <p:cNvSpPr/>
            <p:nvPr/>
          </p:nvSpPr>
          <p:spPr bwMode="auto">
            <a:xfrm>
              <a:off x="2117188" y="3387123"/>
              <a:ext cx="717452" cy="750585"/>
            </a:xfrm>
            <a:prstGeom prst="mathEqual">
              <a:avLst>
                <a:gd name="adj1" fmla="val 14149"/>
                <a:gd name="adj2" fmla="val 11760"/>
              </a:avLst>
            </a:prstGeom>
            <a:solidFill>
              <a:srgbClr val="92D05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8633" y="2927950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5293" y="5278607"/>
            <a:ext cx="4275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Stakeholder developed!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2175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526454" y="3486268"/>
            <a:ext cx="7541038" cy="2960779"/>
            <a:chOff x="526454" y="3486268"/>
            <a:chExt cx="7541038" cy="2960779"/>
          </a:xfrm>
        </p:grpSpPr>
        <p:pic>
          <p:nvPicPr>
            <p:cNvPr id="98" name="Picture 97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99536" y="5030468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49592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2544" y="4225956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2580" y="4029614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6454" y="4831612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0199" y="4471326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94641" y="4057315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6195" y="3588012"/>
              <a:ext cx="1812481" cy="1766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57822" y="3486268"/>
              <a:ext cx="2174023" cy="949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26807" y="4835794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14960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27491" y="5030469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84074" y="5521943"/>
              <a:ext cx="943239" cy="92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4685" y="5263105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76386" y="5262308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21785" y="5616846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9664" y="5841262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06217" y="3588012"/>
              <a:ext cx="1861275" cy="169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76624" y="4077561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46528" y="4990401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81676" y="5314614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64210" y="5196099"/>
              <a:ext cx="1193982" cy="108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59725" y="5106260"/>
              <a:ext cx="1020964" cy="995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41086" y="5522018"/>
              <a:ext cx="1310445" cy="735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59096" y="4545275"/>
              <a:ext cx="1387432" cy="605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3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0106" y="4128941"/>
              <a:ext cx="1448114" cy="14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135632" y="2270700"/>
            <a:ext cx="6245929" cy="1731432"/>
            <a:chOff x="1135632" y="2270700"/>
            <a:chExt cx="6245929" cy="1731432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45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618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3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1" name="Straight Connector 50"/>
            <p:cNvCxnSpPr>
              <a:stCxn id="54" idx="0"/>
            </p:cNvCxnSpPr>
            <p:nvPr/>
          </p:nvCxnSpPr>
          <p:spPr bwMode="auto">
            <a:xfrm flipV="1">
              <a:off x="1710062" y="2837638"/>
              <a:ext cx="61388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Connector 51"/>
            <p:cNvCxnSpPr>
              <a:endCxn id="69" idx="0"/>
            </p:cNvCxnSpPr>
            <p:nvPr/>
          </p:nvCxnSpPr>
          <p:spPr bwMode="auto">
            <a:xfrm>
              <a:off x="2128897" y="2315119"/>
              <a:ext cx="177759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>
              <a:endCxn id="49" idx="0"/>
            </p:cNvCxnSpPr>
            <p:nvPr/>
          </p:nvCxnSpPr>
          <p:spPr bwMode="auto">
            <a:xfrm flipH="1">
              <a:off x="1818670" y="2315119"/>
              <a:ext cx="250738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010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23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679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348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794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902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017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243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571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3472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8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50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51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1531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125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60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9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456" y="3668294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546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560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574" y="3207035"/>
              <a:ext cx="390103" cy="333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5" name="Straight Connector 74"/>
            <p:cNvCxnSpPr>
              <a:endCxn id="71" idx="0"/>
            </p:cNvCxnSpPr>
            <p:nvPr/>
          </p:nvCxnSpPr>
          <p:spPr bwMode="auto">
            <a:xfrm>
              <a:off x="2369571" y="2837637"/>
              <a:ext cx="364937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74" idx="0"/>
            </p:cNvCxnSpPr>
            <p:nvPr/>
          </p:nvCxnSpPr>
          <p:spPr bwMode="auto">
            <a:xfrm flipH="1">
              <a:off x="3282626" y="2315120"/>
              <a:ext cx="364681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endCxn id="73" idx="0"/>
            </p:cNvCxnSpPr>
            <p:nvPr/>
          </p:nvCxnSpPr>
          <p:spPr bwMode="auto">
            <a:xfrm>
              <a:off x="3647915" y="2315120"/>
              <a:ext cx="122697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>
              <a:endCxn id="50" idx="0"/>
            </p:cNvCxnSpPr>
            <p:nvPr/>
          </p:nvCxnSpPr>
          <p:spPr bwMode="auto">
            <a:xfrm flipH="1">
              <a:off x="1330684" y="2315119"/>
              <a:ext cx="67195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78"/>
            <p:cNvCxnSpPr>
              <a:endCxn id="55" idx="0"/>
            </p:cNvCxnSpPr>
            <p:nvPr/>
          </p:nvCxnSpPr>
          <p:spPr bwMode="auto">
            <a:xfrm flipH="1">
              <a:off x="2222285" y="2837637"/>
              <a:ext cx="101665" cy="8306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70" idx="0"/>
            </p:cNvCxnSpPr>
            <p:nvPr/>
          </p:nvCxnSpPr>
          <p:spPr bwMode="auto">
            <a:xfrm flipV="1">
              <a:off x="2794641" y="2315120"/>
              <a:ext cx="80956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>
              <a:endCxn id="59" idx="0"/>
            </p:cNvCxnSpPr>
            <p:nvPr/>
          </p:nvCxnSpPr>
          <p:spPr bwMode="auto">
            <a:xfrm>
              <a:off x="3701310" y="2837638"/>
              <a:ext cx="57644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 flipH="1" flipV="1">
              <a:off x="6646937" y="2837637"/>
              <a:ext cx="35452" cy="3668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>
              <a:endCxn id="67" idx="0"/>
            </p:cNvCxnSpPr>
            <p:nvPr/>
          </p:nvCxnSpPr>
          <p:spPr bwMode="auto">
            <a:xfrm flipH="1">
              <a:off x="4746583" y="2315119"/>
              <a:ext cx="237515" cy="8919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/>
            <p:cNvCxnSpPr>
              <a:endCxn id="64" idx="0"/>
            </p:cNvCxnSpPr>
            <p:nvPr/>
          </p:nvCxnSpPr>
          <p:spPr bwMode="auto">
            <a:xfrm flipH="1">
              <a:off x="6210538" y="2315120"/>
              <a:ext cx="347654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>
              <a:endCxn id="65" idx="0"/>
            </p:cNvCxnSpPr>
            <p:nvPr/>
          </p:nvCxnSpPr>
          <p:spPr bwMode="auto">
            <a:xfrm flipH="1">
              <a:off x="5722553" y="2310527"/>
              <a:ext cx="800187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Straight Connector 85"/>
            <p:cNvCxnSpPr>
              <a:endCxn id="58" idx="0"/>
            </p:cNvCxnSpPr>
            <p:nvPr/>
          </p:nvCxnSpPr>
          <p:spPr bwMode="auto">
            <a:xfrm>
              <a:off x="5234568" y="2837639"/>
              <a:ext cx="573278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Straight Connector 86"/>
            <p:cNvCxnSpPr>
              <a:endCxn id="61" idx="0"/>
            </p:cNvCxnSpPr>
            <p:nvPr/>
          </p:nvCxnSpPr>
          <p:spPr bwMode="auto">
            <a:xfrm>
              <a:off x="6619018" y="2837639"/>
              <a:ext cx="213277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Straight Connector 87"/>
            <p:cNvCxnSpPr>
              <a:endCxn id="48" idx="0"/>
            </p:cNvCxnSpPr>
            <p:nvPr/>
          </p:nvCxnSpPr>
          <p:spPr bwMode="auto">
            <a:xfrm>
              <a:off x="6503472" y="2315120"/>
              <a:ext cx="683038" cy="89191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Straight Connector 88"/>
            <p:cNvCxnSpPr>
              <a:endCxn id="60" idx="0"/>
            </p:cNvCxnSpPr>
            <p:nvPr/>
          </p:nvCxnSpPr>
          <p:spPr bwMode="auto">
            <a:xfrm flipH="1">
              <a:off x="6320069" y="2837639"/>
              <a:ext cx="298950" cy="8306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Straight Connector 89"/>
            <p:cNvCxnSpPr>
              <a:stCxn id="72" idx="0"/>
            </p:cNvCxnSpPr>
            <p:nvPr/>
          </p:nvCxnSpPr>
          <p:spPr bwMode="auto">
            <a:xfrm flipV="1">
              <a:off x="4258598" y="2310527"/>
              <a:ext cx="725500" cy="8965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Straight Connector 90"/>
            <p:cNvCxnSpPr>
              <a:stCxn id="56" idx="0"/>
            </p:cNvCxnSpPr>
            <p:nvPr/>
          </p:nvCxnSpPr>
          <p:spPr bwMode="auto">
            <a:xfrm flipV="1">
              <a:off x="3246731" y="2837638"/>
              <a:ext cx="40057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Straight Connector 91"/>
            <p:cNvCxnSpPr>
              <a:stCxn id="68" idx="0"/>
            </p:cNvCxnSpPr>
            <p:nvPr/>
          </p:nvCxnSpPr>
          <p:spPr bwMode="auto">
            <a:xfrm flipH="1" flipV="1">
              <a:off x="3772140" y="2837638"/>
              <a:ext cx="499037" cy="830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Straight Connector 92"/>
            <p:cNvCxnSpPr>
              <a:stCxn id="66" idx="0"/>
            </p:cNvCxnSpPr>
            <p:nvPr/>
          </p:nvCxnSpPr>
          <p:spPr bwMode="auto">
            <a:xfrm flipH="1" flipV="1">
              <a:off x="5202274" y="2837639"/>
              <a:ext cx="32294" cy="3693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Straight Connector 93"/>
            <p:cNvCxnSpPr>
              <a:stCxn id="62" idx="0"/>
            </p:cNvCxnSpPr>
            <p:nvPr/>
          </p:nvCxnSpPr>
          <p:spPr bwMode="auto">
            <a:xfrm flipH="1" flipV="1">
              <a:off x="5202274" y="2837640"/>
              <a:ext cx="93349" cy="8306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Straight Connector 94"/>
            <p:cNvCxnSpPr>
              <a:stCxn id="57" idx="0"/>
            </p:cNvCxnSpPr>
            <p:nvPr/>
          </p:nvCxnSpPr>
          <p:spPr bwMode="auto">
            <a:xfrm flipV="1">
              <a:off x="4783400" y="2270700"/>
              <a:ext cx="200698" cy="13975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Common Opportunities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155488" y="5566786"/>
            <a:ext cx="7144304" cy="854773"/>
            <a:chOff x="1155488" y="5566786"/>
            <a:chExt cx="7144304" cy="854773"/>
          </a:xfrm>
        </p:grpSpPr>
        <p:sp>
          <p:nvSpPr>
            <p:cNvPr id="3" name="TextBox 2"/>
            <p:cNvSpPr txBox="1"/>
            <p:nvPr/>
          </p:nvSpPr>
          <p:spPr>
            <a:xfrm>
              <a:off x="1155488" y="6059922"/>
              <a:ext cx="14991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Optimize Operations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14786" y="6059922"/>
              <a:ext cx="2032929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Respond to Customer Needs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9919" y="6059922"/>
              <a:ext cx="2109873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Define Mobile User Processes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81361" y="5566786"/>
              <a:ext cx="152958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Sustain Environment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8650" y="5566786"/>
              <a:ext cx="265649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Integrate Case and Asset Management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06155" y="6059922"/>
              <a:ext cx="1332416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Increase Revenue</a:t>
              </a:r>
              <a:endParaRPr lang="en-US" sz="1050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4916" y="5566786"/>
              <a:ext cx="1939955" cy="361637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 smtClean="0"/>
                <a:t>&lt;&lt;goal&gt;&gt;</a:t>
              </a:r>
              <a:endParaRPr lang="en-US" dirty="0"/>
            </a:p>
            <a:p>
              <a:r>
                <a:rPr lang="en-US" sz="1050" b="1" dirty="0" smtClean="0">
                  <a:latin typeface="+mn-lt"/>
                </a:rPr>
                <a:t>Conserve Water Resources</a:t>
              </a:r>
              <a:endParaRPr lang="en-US" sz="1050" b="1" dirty="0">
                <a:latin typeface="+mn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66732" y="1703757"/>
            <a:ext cx="5963970" cy="1314699"/>
            <a:chOff x="1366732" y="1703757"/>
            <a:chExt cx="5963970" cy="1314699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2369571" y="1703758"/>
              <a:ext cx="2019588" cy="1133879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225310" y="1703757"/>
              <a:ext cx="2097201" cy="6067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604205" y="1703758"/>
              <a:ext cx="784954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 flipH="1" flipV="1">
              <a:off x="4389159" y="1703759"/>
              <a:ext cx="687849" cy="61136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942" y="1703758"/>
              <a:ext cx="2043297" cy="61136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4445942" y="1703759"/>
              <a:ext cx="788626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4389159" y="1703757"/>
              <a:ext cx="2248084" cy="113388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3721224" y="1703759"/>
              <a:ext cx="667935" cy="113387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/>
            <p:cNvSpPr txBox="1"/>
            <p:nvPr/>
          </p:nvSpPr>
          <p:spPr>
            <a:xfrm>
              <a:off x="1914960" y="2656819"/>
              <a:ext cx="909223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Safe Public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66732" y="2129710"/>
              <a:ext cx="16001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Manage Infrastructure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8998" y="2129709"/>
              <a:ext cx="96372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700" b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</a:lstStyle>
            <a:p>
              <a:r>
                <a:rPr lang="en-US" dirty="0"/>
                <a:t>&lt;&lt;capability&gt;&gt;</a:t>
              </a:r>
            </a:p>
            <a:p>
              <a:r>
                <a:rPr lang="en-US" sz="1050" b="1" dirty="0">
                  <a:latin typeface="Arial" charset="0"/>
                  <a:ea typeface="+mn-ea"/>
                  <a:cs typeface="Arial" charset="0"/>
                </a:rPr>
                <a:t>Clean Water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0564" y="2129710"/>
              <a:ext cx="1467069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Equal Opportunities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37289" y="2656819"/>
              <a:ext cx="119455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Reliable Energy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96506" y="2656819"/>
              <a:ext cx="1449436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1847" y="2134301"/>
              <a:ext cx="1314784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Healthy Economy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3784" y="2656819"/>
              <a:ext cx="1386918" cy="3616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&lt;&lt;capability&gt;&gt;</a:t>
              </a:r>
            </a:p>
            <a:p>
              <a:pPr algn="ctr"/>
              <a:r>
                <a:rPr lang="en-US" sz="105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 Community</a:t>
              </a:r>
              <a:endPara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694097" y="1522939"/>
            <a:ext cx="1390125" cy="361637"/>
          </a:xfrm>
          <a:prstGeom prst="rect">
            <a:avLst/>
          </a:prstGeom>
          <a:solidFill>
            <a:srgbClr val="FFFF6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7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&lt;&lt;vision&gt;&gt;</a:t>
            </a:r>
          </a:p>
          <a:p>
            <a:r>
              <a:rPr lang="en-US" sz="1050" b="1" dirty="0">
                <a:latin typeface="+mn-lt"/>
              </a:rPr>
              <a:t>Best </a:t>
            </a:r>
            <a:r>
              <a:rPr lang="en-US" sz="1050" b="1" dirty="0" smtClean="0">
                <a:latin typeface="+mn-lt"/>
              </a:rPr>
              <a:t>Managed City</a:t>
            </a:r>
            <a:endParaRPr lang="en-US" sz="1050" b="1" dirty="0">
              <a:latin typeface="+mn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665823" y="2512043"/>
            <a:ext cx="5520793" cy="369332"/>
            <a:chOff x="1581931" y="2468305"/>
            <a:chExt cx="5520793" cy="369332"/>
          </a:xfrm>
        </p:grpSpPr>
        <p:cxnSp>
          <p:nvCxnSpPr>
            <p:cNvPr id="36" name="Straight Arrow Connector 35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2691043" y="2468305"/>
              <a:ext cx="4027064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Capabilities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665823" y="5941381"/>
            <a:ext cx="5520793" cy="369332"/>
            <a:chOff x="1581931" y="2468305"/>
            <a:chExt cx="5520793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>
              <a:off x="1581931" y="2485090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/>
            <p:cNvSpPr txBox="1"/>
            <p:nvPr/>
          </p:nvSpPr>
          <p:spPr>
            <a:xfrm>
              <a:off x="2691043" y="2468305"/>
              <a:ext cx="3233578" cy="369332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Goals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98412" y="2582808"/>
            <a:ext cx="425196" cy="3668099"/>
            <a:chOff x="8398412" y="2582808"/>
            <a:chExt cx="425196" cy="3668099"/>
          </a:xfrm>
        </p:grpSpPr>
        <p:cxnSp>
          <p:nvCxnSpPr>
            <p:cNvPr id="45" name="Straight Arrow Connector 44"/>
            <p:cNvCxnSpPr/>
            <p:nvPr/>
          </p:nvCxnSpPr>
          <p:spPr bwMode="auto">
            <a:xfrm>
              <a:off x="8398412" y="2582808"/>
              <a:ext cx="0" cy="366809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 rot="16200000">
              <a:off x="7230704" y="4239188"/>
              <a:ext cx="2847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Top Down – Bottom Up</a:t>
              </a:r>
              <a:endParaRPr lang="en-US" sz="1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626572" y="3465881"/>
            <a:ext cx="5520793" cy="369332"/>
            <a:chOff x="1525735" y="3524088"/>
            <a:chExt cx="5520793" cy="369332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6" name="TextBox 125"/>
            <p:cNvSpPr txBox="1"/>
            <p:nvPr/>
          </p:nvSpPr>
          <p:spPr>
            <a:xfrm>
              <a:off x="2634847" y="3524088"/>
              <a:ext cx="3525324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Process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626572" y="4368535"/>
            <a:ext cx="5520793" cy="369332"/>
            <a:chOff x="1525735" y="3524088"/>
            <a:chExt cx="5520793" cy="369332"/>
          </a:xfrm>
        </p:grpSpPr>
        <p:cxnSp>
          <p:nvCxnSpPr>
            <p:cNvPr id="128" name="Straight Arrow Connector 127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9" name="TextBox 128"/>
            <p:cNvSpPr txBox="1"/>
            <p:nvPr/>
          </p:nvSpPr>
          <p:spPr>
            <a:xfrm>
              <a:off x="2634847" y="3524088"/>
              <a:ext cx="4376519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Infrastructure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626572" y="5161966"/>
            <a:ext cx="5520793" cy="369332"/>
            <a:chOff x="1525735" y="3524088"/>
            <a:chExt cx="5520793" cy="369332"/>
          </a:xfrm>
        </p:grpSpPr>
        <p:cxnSp>
          <p:nvCxnSpPr>
            <p:cNvPr id="131" name="Straight Arrow Connector 130"/>
            <p:cNvCxnSpPr/>
            <p:nvPr/>
          </p:nvCxnSpPr>
          <p:spPr bwMode="auto">
            <a:xfrm>
              <a:off x="1525735" y="3540873"/>
              <a:ext cx="5520793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2" name="TextBox 131"/>
            <p:cNvSpPr txBox="1"/>
            <p:nvPr/>
          </p:nvSpPr>
          <p:spPr>
            <a:xfrm>
              <a:off x="2634847" y="3524088"/>
              <a:ext cx="3124573" cy="369332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Identify Common Data</a:t>
              </a:r>
              <a:endParaRPr lang="en-US" sz="18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984744" y="1906433"/>
            <a:ext cx="2791639" cy="3735238"/>
            <a:chOff x="2984744" y="1906433"/>
            <a:chExt cx="2791639" cy="3735238"/>
          </a:xfrm>
        </p:grpSpPr>
        <p:sp>
          <p:nvSpPr>
            <p:cNvPr id="134" name="Freeform 133"/>
            <p:cNvSpPr/>
            <p:nvPr/>
          </p:nvSpPr>
          <p:spPr bwMode="auto">
            <a:xfrm>
              <a:off x="2984744" y="1906433"/>
              <a:ext cx="2791639" cy="3735238"/>
            </a:xfrm>
            <a:custGeom>
              <a:avLst/>
              <a:gdLst>
                <a:gd name="connsiteX0" fmla="*/ 25879 w 2743200"/>
                <a:gd name="connsiteY0" fmla="*/ 3709359 h 3709359"/>
                <a:gd name="connsiteX1" fmla="*/ 2743200 w 2743200"/>
                <a:gd name="connsiteY1" fmla="*/ 3709359 h 3709359"/>
                <a:gd name="connsiteX2" fmla="*/ 1690777 w 2743200"/>
                <a:gd name="connsiteY2" fmla="*/ 1181819 h 3709359"/>
                <a:gd name="connsiteX3" fmla="*/ 2708694 w 2743200"/>
                <a:gd name="connsiteY3" fmla="*/ 1190446 h 3709359"/>
                <a:gd name="connsiteX4" fmla="*/ 1285336 w 2743200"/>
                <a:gd name="connsiteY4" fmla="*/ 0 h 3709359"/>
                <a:gd name="connsiteX5" fmla="*/ 0 w 2743200"/>
                <a:gd name="connsiteY5" fmla="*/ 1190446 h 3709359"/>
                <a:gd name="connsiteX6" fmla="*/ 1035170 w 2743200"/>
                <a:gd name="connsiteY6" fmla="*/ 1181819 h 3709359"/>
                <a:gd name="connsiteX7" fmla="*/ 25879 w 2743200"/>
                <a:gd name="connsiteY7" fmla="*/ 3709359 h 3709359"/>
                <a:gd name="connsiteX0" fmla="*/ 25879 w 2743200"/>
                <a:gd name="connsiteY0" fmla="*/ 3709359 h 3709359"/>
                <a:gd name="connsiteX1" fmla="*/ 1354347 w 2743200"/>
                <a:gd name="connsiteY1" fmla="*/ 362309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2743200"/>
                <a:gd name="connsiteY0" fmla="*/ 3709359 h 3709359"/>
                <a:gd name="connsiteX1" fmla="*/ 1371600 w 2743200"/>
                <a:gd name="connsiteY1" fmla="*/ 3286665 h 3709359"/>
                <a:gd name="connsiteX2" fmla="*/ 2743200 w 2743200"/>
                <a:gd name="connsiteY2" fmla="*/ 3709359 h 3709359"/>
                <a:gd name="connsiteX3" fmla="*/ 1690777 w 2743200"/>
                <a:gd name="connsiteY3" fmla="*/ 1181819 h 3709359"/>
                <a:gd name="connsiteX4" fmla="*/ 2708694 w 2743200"/>
                <a:gd name="connsiteY4" fmla="*/ 1190446 h 3709359"/>
                <a:gd name="connsiteX5" fmla="*/ 1285336 w 2743200"/>
                <a:gd name="connsiteY5" fmla="*/ 0 h 3709359"/>
                <a:gd name="connsiteX6" fmla="*/ 0 w 2743200"/>
                <a:gd name="connsiteY6" fmla="*/ 1190446 h 3709359"/>
                <a:gd name="connsiteX7" fmla="*/ 1035170 w 2743200"/>
                <a:gd name="connsiteY7" fmla="*/ 1181819 h 3709359"/>
                <a:gd name="connsiteX8" fmla="*/ 25879 w 2743200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1690777 w 3390181"/>
                <a:gd name="connsiteY3" fmla="*/ 1181819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035170 w 3390181"/>
                <a:gd name="connsiteY7" fmla="*/ 1181819 h 3709359"/>
                <a:gd name="connsiteX8" fmla="*/ 25879 w 3390181"/>
                <a:gd name="connsiteY8" fmla="*/ 3709359 h 3709359"/>
                <a:gd name="connsiteX0" fmla="*/ 25879 w 3390181"/>
                <a:gd name="connsiteY0" fmla="*/ 3709359 h 3709359"/>
                <a:gd name="connsiteX1" fmla="*/ 1371600 w 3390181"/>
                <a:gd name="connsiteY1" fmla="*/ 3286665 h 3709359"/>
                <a:gd name="connsiteX2" fmla="*/ 2743200 w 3390181"/>
                <a:gd name="connsiteY2" fmla="*/ 3709359 h 3709359"/>
                <a:gd name="connsiteX3" fmla="*/ 2527539 w 3390181"/>
                <a:gd name="connsiteY3" fmla="*/ 1000664 h 3709359"/>
                <a:gd name="connsiteX4" fmla="*/ 3390181 w 3390181"/>
                <a:gd name="connsiteY4" fmla="*/ 828136 h 3709359"/>
                <a:gd name="connsiteX5" fmla="*/ 1285336 w 3390181"/>
                <a:gd name="connsiteY5" fmla="*/ 0 h 3709359"/>
                <a:gd name="connsiteX6" fmla="*/ 0 w 3390181"/>
                <a:gd name="connsiteY6" fmla="*/ 1190446 h 3709359"/>
                <a:gd name="connsiteX7" fmla="*/ 1690778 w 3390181"/>
                <a:gd name="connsiteY7" fmla="*/ 793630 h 3709359"/>
                <a:gd name="connsiteX8" fmla="*/ 25879 w 3390181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501660 w 3364302"/>
                <a:gd name="connsiteY3" fmla="*/ 1000664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3364302"/>
                <a:gd name="connsiteY0" fmla="*/ 3709359 h 3709359"/>
                <a:gd name="connsiteX1" fmla="*/ 1345721 w 3364302"/>
                <a:gd name="connsiteY1" fmla="*/ 3286665 h 3709359"/>
                <a:gd name="connsiteX2" fmla="*/ 2717321 w 3364302"/>
                <a:gd name="connsiteY2" fmla="*/ 3709359 h 3709359"/>
                <a:gd name="connsiteX3" fmla="*/ 2053086 w 3364302"/>
                <a:gd name="connsiteY3" fmla="*/ 715993 h 3709359"/>
                <a:gd name="connsiteX4" fmla="*/ 3364302 w 3364302"/>
                <a:gd name="connsiteY4" fmla="*/ 828136 h 3709359"/>
                <a:gd name="connsiteX5" fmla="*/ 1259457 w 3364302"/>
                <a:gd name="connsiteY5" fmla="*/ 0 h 3709359"/>
                <a:gd name="connsiteX6" fmla="*/ 1130061 w 3364302"/>
                <a:gd name="connsiteY6" fmla="*/ 923028 h 3709359"/>
                <a:gd name="connsiteX7" fmla="*/ 1664899 w 3364302"/>
                <a:gd name="connsiteY7" fmla="*/ 793630 h 3709359"/>
                <a:gd name="connsiteX8" fmla="*/ 0 w 3364302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1492370 w 2717321"/>
                <a:gd name="connsiteY8" fmla="*/ 2242868 h 3709359"/>
                <a:gd name="connsiteX9" fmla="*/ 0 w 2717321"/>
                <a:gd name="connsiteY9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0 w 2717321"/>
                <a:gd name="connsiteY0" fmla="*/ 3709359 h 3709359"/>
                <a:gd name="connsiteX1" fmla="*/ 1345721 w 2717321"/>
                <a:gd name="connsiteY1" fmla="*/ 3286665 h 3709359"/>
                <a:gd name="connsiteX2" fmla="*/ 2717321 w 2717321"/>
                <a:gd name="connsiteY2" fmla="*/ 3709359 h 3709359"/>
                <a:gd name="connsiteX3" fmla="*/ 2053086 w 2717321"/>
                <a:gd name="connsiteY3" fmla="*/ 715993 h 3709359"/>
                <a:gd name="connsiteX4" fmla="*/ 2717321 w 2717321"/>
                <a:gd name="connsiteY4" fmla="*/ 681487 h 3709359"/>
                <a:gd name="connsiteX5" fmla="*/ 1259457 w 2717321"/>
                <a:gd name="connsiteY5" fmla="*/ 0 h 3709359"/>
                <a:gd name="connsiteX6" fmla="*/ 1130061 w 2717321"/>
                <a:gd name="connsiteY6" fmla="*/ 923028 h 3709359"/>
                <a:gd name="connsiteX7" fmla="*/ 1664899 w 2717321"/>
                <a:gd name="connsiteY7" fmla="*/ 793630 h 3709359"/>
                <a:gd name="connsiteX8" fmla="*/ 0 w 2717321"/>
                <a:gd name="connsiteY8" fmla="*/ 3709359 h 3709359"/>
                <a:gd name="connsiteX0" fmla="*/ 3375 w 2720696"/>
                <a:gd name="connsiteY0" fmla="*/ 3709359 h 3709359"/>
                <a:gd name="connsiteX1" fmla="*/ 1349096 w 2720696"/>
                <a:gd name="connsiteY1" fmla="*/ 3286665 h 3709359"/>
                <a:gd name="connsiteX2" fmla="*/ 2720696 w 2720696"/>
                <a:gd name="connsiteY2" fmla="*/ 3709359 h 3709359"/>
                <a:gd name="connsiteX3" fmla="*/ 2056461 w 2720696"/>
                <a:gd name="connsiteY3" fmla="*/ 715993 h 3709359"/>
                <a:gd name="connsiteX4" fmla="*/ 2720696 w 2720696"/>
                <a:gd name="connsiteY4" fmla="*/ 681487 h 3709359"/>
                <a:gd name="connsiteX5" fmla="*/ 1262832 w 2720696"/>
                <a:gd name="connsiteY5" fmla="*/ 0 h 3709359"/>
                <a:gd name="connsiteX6" fmla="*/ 1133436 w 2720696"/>
                <a:gd name="connsiteY6" fmla="*/ 923028 h 3709359"/>
                <a:gd name="connsiteX7" fmla="*/ 1668274 w 2720696"/>
                <a:gd name="connsiteY7" fmla="*/ 793630 h 3709359"/>
                <a:gd name="connsiteX8" fmla="*/ 986786 w 2720696"/>
                <a:gd name="connsiteY8" fmla="*/ 2242868 h 3709359"/>
                <a:gd name="connsiteX9" fmla="*/ 3375 w 2720696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48298 w 2719234"/>
                <a:gd name="connsiteY3" fmla="*/ 2044461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538079 w 2719234"/>
                <a:gd name="connsiteY3" fmla="*/ 1794295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054999 w 2719234"/>
                <a:gd name="connsiteY3" fmla="*/ 715993 h 3709359"/>
                <a:gd name="connsiteX4" fmla="*/ 2719234 w 2719234"/>
                <a:gd name="connsiteY4" fmla="*/ 681487 h 3709359"/>
                <a:gd name="connsiteX5" fmla="*/ 1261370 w 2719234"/>
                <a:gd name="connsiteY5" fmla="*/ 0 h 3709359"/>
                <a:gd name="connsiteX6" fmla="*/ 1131974 w 2719234"/>
                <a:gd name="connsiteY6" fmla="*/ 923028 h 3709359"/>
                <a:gd name="connsiteX7" fmla="*/ 1666812 w 2719234"/>
                <a:gd name="connsiteY7" fmla="*/ 793630 h 3709359"/>
                <a:gd name="connsiteX8" fmla="*/ 1606426 w 2719234"/>
                <a:gd name="connsiteY8" fmla="*/ 1949570 h 3709359"/>
                <a:gd name="connsiteX9" fmla="*/ 1913 w 2719234"/>
                <a:gd name="connsiteY9" fmla="*/ 3709359 h 3709359"/>
                <a:gd name="connsiteX0" fmla="*/ 1913 w 2719234"/>
                <a:gd name="connsiteY0" fmla="*/ 3709359 h 3709359"/>
                <a:gd name="connsiteX1" fmla="*/ 1347634 w 2719234"/>
                <a:gd name="connsiteY1" fmla="*/ 3286665 h 3709359"/>
                <a:gd name="connsiteX2" fmla="*/ 2719234 w 2719234"/>
                <a:gd name="connsiteY2" fmla="*/ 3709359 h 3709359"/>
                <a:gd name="connsiteX3" fmla="*/ 2365551 w 2719234"/>
                <a:gd name="connsiteY3" fmla="*/ 2113472 h 3709359"/>
                <a:gd name="connsiteX4" fmla="*/ 2054999 w 2719234"/>
                <a:gd name="connsiteY4" fmla="*/ 715993 h 3709359"/>
                <a:gd name="connsiteX5" fmla="*/ 2719234 w 2719234"/>
                <a:gd name="connsiteY5" fmla="*/ 681487 h 3709359"/>
                <a:gd name="connsiteX6" fmla="*/ 1261370 w 2719234"/>
                <a:gd name="connsiteY6" fmla="*/ 0 h 3709359"/>
                <a:gd name="connsiteX7" fmla="*/ 1131974 w 2719234"/>
                <a:gd name="connsiteY7" fmla="*/ 923028 h 3709359"/>
                <a:gd name="connsiteX8" fmla="*/ 1666812 w 2719234"/>
                <a:gd name="connsiteY8" fmla="*/ 793630 h 3709359"/>
                <a:gd name="connsiteX9" fmla="*/ 1606426 w 2719234"/>
                <a:gd name="connsiteY9" fmla="*/ 1949570 h 3709359"/>
                <a:gd name="connsiteX10" fmla="*/ 1913 w 2719234"/>
                <a:gd name="connsiteY10" fmla="*/ 3709359 h 3709359"/>
                <a:gd name="connsiteX0" fmla="*/ 1913 w 2753740"/>
                <a:gd name="connsiteY0" fmla="*/ 3709359 h 3709359"/>
                <a:gd name="connsiteX1" fmla="*/ 1347634 w 2753740"/>
                <a:gd name="connsiteY1" fmla="*/ 3286665 h 3709359"/>
                <a:gd name="connsiteX2" fmla="*/ 2719234 w 2753740"/>
                <a:gd name="connsiteY2" fmla="*/ 3709359 h 3709359"/>
                <a:gd name="connsiteX3" fmla="*/ 2753740 w 2753740"/>
                <a:gd name="connsiteY3" fmla="*/ 1871933 h 3709359"/>
                <a:gd name="connsiteX4" fmla="*/ 2054999 w 2753740"/>
                <a:gd name="connsiteY4" fmla="*/ 715993 h 3709359"/>
                <a:gd name="connsiteX5" fmla="*/ 2719234 w 2753740"/>
                <a:gd name="connsiteY5" fmla="*/ 681487 h 3709359"/>
                <a:gd name="connsiteX6" fmla="*/ 1261370 w 2753740"/>
                <a:gd name="connsiteY6" fmla="*/ 0 h 3709359"/>
                <a:gd name="connsiteX7" fmla="*/ 1131974 w 2753740"/>
                <a:gd name="connsiteY7" fmla="*/ 923028 h 3709359"/>
                <a:gd name="connsiteX8" fmla="*/ 1666812 w 2753740"/>
                <a:gd name="connsiteY8" fmla="*/ 793630 h 3709359"/>
                <a:gd name="connsiteX9" fmla="*/ 1606426 w 2753740"/>
                <a:gd name="connsiteY9" fmla="*/ 1949570 h 3709359"/>
                <a:gd name="connsiteX10" fmla="*/ 1913 w 2753740"/>
                <a:gd name="connsiteY10" fmla="*/ 3709359 h 3709359"/>
                <a:gd name="connsiteX0" fmla="*/ 1913 w 2753879"/>
                <a:gd name="connsiteY0" fmla="*/ 3709359 h 3709359"/>
                <a:gd name="connsiteX1" fmla="*/ 1347634 w 2753879"/>
                <a:gd name="connsiteY1" fmla="*/ 3286665 h 3709359"/>
                <a:gd name="connsiteX2" fmla="*/ 2719234 w 2753879"/>
                <a:gd name="connsiteY2" fmla="*/ 3709359 h 3709359"/>
                <a:gd name="connsiteX3" fmla="*/ 2753740 w 2753879"/>
                <a:gd name="connsiteY3" fmla="*/ 1871933 h 3709359"/>
                <a:gd name="connsiteX4" fmla="*/ 2054999 w 2753879"/>
                <a:gd name="connsiteY4" fmla="*/ 715993 h 3709359"/>
                <a:gd name="connsiteX5" fmla="*/ 2719234 w 2753879"/>
                <a:gd name="connsiteY5" fmla="*/ 681487 h 3709359"/>
                <a:gd name="connsiteX6" fmla="*/ 1261370 w 2753879"/>
                <a:gd name="connsiteY6" fmla="*/ 0 h 3709359"/>
                <a:gd name="connsiteX7" fmla="*/ 1131974 w 2753879"/>
                <a:gd name="connsiteY7" fmla="*/ 923028 h 3709359"/>
                <a:gd name="connsiteX8" fmla="*/ 1666812 w 2753879"/>
                <a:gd name="connsiteY8" fmla="*/ 793630 h 3709359"/>
                <a:gd name="connsiteX9" fmla="*/ 1606426 w 2753879"/>
                <a:gd name="connsiteY9" fmla="*/ 1949570 h 3709359"/>
                <a:gd name="connsiteX10" fmla="*/ 1913 w 2753879"/>
                <a:gd name="connsiteY10" fmla="*/ 3709359 h 3709359"/>
                <a:gd name="connsiteX0" fmla="*/ 1913 w 2808067"/>
                <a:gd name="connsiteY0" fmla="*/ 3709359 h 3709359"/>
                <a:gd name="connsiteX1" fmla="*/ 1347634 w 2808067"/>
                <a:gd name="connsiteY1" fmla="*/ 3286665 h 3709359"/>
                <a:gd name="connsiteX2" fmla="*/ 2719234 w 2808067"/>
                <a:gd name="connsiteY2" fmla="*/ 3709359 h 3709359"/>
                <a:gd name="connsiteX3" fmla="*/ 2753740 w 2808067"/>
                <a:gd name="connsiteY3" fmla="*/ 1871933 h 3709359"/>
                <a:gd name="connsiteX4" fmla="*/ 2054999 w 2808067"/>
                <a:gd name="connsiteY4" fmla="*/ 715993 h 3709359"/>
                <a:gd name="connsiteX5" fmla="*/ 2719234 w 2808067"/>
                <a:gd name="connsiteY5" fmla="*/ 681487 h 3709359"/>
                <a:gd name="connsiteX6" fmla="*/ 1261370 w 2808067"/>
                <a:gd name="connsiteY6" fmla="*/ 0 h 3709359"/>
                <a:gd name="connsiteX7" fmla="*/ 1131974 w 2808067"/>
                <a:gd name="connsiteY7" fmla="*/ 923028 h 3709359"/>
                <a:gd name="connsiteX8" fmla="*/ 1666812 w 2808067"/>
                <a:gd name="connsiteY8" fmla="*/ 793630 h 3709359"/>
                <a:gd name="connsiteX9" fmla="*/ 1606426 w 2808067"/>
                <a:gd name="connsiteY9" fmla="*/ 1949570 h 3709359"/>
                <a:gd name="connsiteX10" fmla="*/ 1913 w 2808067"/>
                <a:gd name="connsiteY10" fmla="*/ 3709359 h 3709359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66812 w 2808067"/>
                <a:gd name="connsiteY8" fmla="*/ 819509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808067"/>
                <a:gd name="connsiteY0" fmla="*/ 3735238 h 3735238"/>
                <a:gd name="connsiteX1" fmla="*/ 1347634 w 2808067"/>
                <a:gd name="connsiteY1" fmla="*/ 3312544 h 3735238"/>
                <a:gd name="connsiteX2" fmla="*/ 2719234 w 2808067"/>
                <a:gd name="connsiteY2" fmla="*/ 3735238 h 3735238"/>
                <a:gd name="connsiteX3" fmla="*/ 2753740 w 2808067"/>
                <a:gd name="connsiteY3" fmla="*/ 1897812 h 3735238"/>
                <a:gd name="connsiteX4" fmla="*/ 2054999 w 2808067"/>
                <a:gd name="connsiteY4" fmla="*/ 741872 h 3735238"/>
                <a:gd name="connsiteX5" fmla="*/ 2719234 w 2808067"/>
                <a:gd name="connsiteY5" fmla="*/ 707366 h 3735238"/>
                <a:gd name="connsiteX6" fmla="*/ 1408019 w 2808067"/>
                <a:gd name="connsiteY6" fmla="*/ 0 h 3735238"/>
                <a:gd name="connsiteX7" fmla="*/ 1131974 w 2808067"/>
                <a:gd name="connsiteY7" fmla="*/ 948907 h 3735238"/>
                <a:gd name="connsiteX8" fmla="*/ 1632307 w 2808067"/>
                <a:gd name="connsiteY8" fmla="*/ 862641 h 3735238"/>
                <a:gd name="connsiteX9" fmla="*/ 1606426 w 2808067"/>
                <a:gd name="connsiteY9" fmla="*/ 1975449 h 3735238"/>
                <a:gd name="connsiteX10" fmla="*/ 1913 w 2808067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347634 w 2793552"/>
                <a:gd name="connsiteY1" fmla="*/ 3312544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1913 w 2793552"/>
                <a:gd name="connsiteY0" fmla="*/ 3735238 h 3735238"/>
                <a:gd name="connsiteX1" fmla="*/ 1640932 w 2793552"/>
                <a:gd name="connsiteY1" fmla="*/ 3295291 h 3735238"/>
                <a:gd name="connsiteX2" fmla="*/ 2719234 w 2793552"/>
                <a:gd name="connsiteY2" fmla="*/ 3735238 h 3735238"/>
                <a:gd name="connsiteX3" fmla="*/ 2753740 w 2793552"/>
                <a:gd name="connsiteY3" fmla="*/ 1897812 h 3735238"/>
                <a:gd name="connsiteX4" fmla="*/ 2106757 w 2793552"/>
                <a:gd name="connsiteY4" fmla="*/ 741872 h 3735238"/>
                <a:gd name="connsiteX5" fmla="*/ 2719234 w 2793552"/>
                <a:gd name="connsiteY5" fmla="*/ 707366 h 3735238"/>
                <a:gd name="connsiteX6" fmla="*/ 1408019 w 2793552"/>
                <a:gd name="connsiteY6" fmla="*/ 0 h 3735238"/>
                <a:gd name="connsiteX7" fmla="*/ 1131974 w 2793552"/>
                <a:gd name="connsiteY7" fmla="*/ 948907 h 3735238"/>
                <a:gd name="connsiteX8" fmla="*/ 1632307 w 2793552"/>
                <a:gd name="connsiteY8" fmla="*/ 862641 h 3735238"/>
                <a:gd name="connsiteX9" fmla="*/ 1606426 w 2793552"/>
                <a:gd name="connsiteY9" fmla="*/ 1975449 h 3735238"/>
                <a:gd name="connsiteX10" fmla="*/ 1913 w 2793552"/>
                <a:gd name="connsiteY10" fmla="*/ 3735238 h 3735238"/>
                <a:gd name="connsiteX0" fmla="*/ 0 w 2791639"/>
                <a:gd name="connsiteY0" fmla="*/ 3735238 h 3735238"/>
                <a:gd name="connsiteX1" fmla="*/ 1639019 w 2791639"/>
                <a:gd name="connsiteY1" fmla="*/ 3295291 h 3735238"/>
                <a:gd name="connsiteX2" fmla="*/ 2717321 w 2791639"/>
                <a:gd name="connsiteY2" fmla="*/ 3735238 h 3735238"/>
                <a:gd name="connsiteX3" fmla="*/ 2751827 w 2791639"/>
                <a:gd name="connsiteY3" fmla="*/ 1897812 h 3735238"/>
                <a:gd name="connsiteX4" fmla="*/ 2104844 w 2791639"/>
                <a:gd name="connsiteY4" fmla="*/ 741872 h 3735238"/>
                <a:gd name="connsiteX5" fmla="*/ 2717321 w 2791639"/>
                <a:gd name="connsiteY5" fmla="*/ 707366 h 3735238"/>
                <a:gd name="connsiteX6" fmla="*/ 1406106 w 2791639"/>
                <a:gd name="connsiteY6" fmla="*/ 0 h 3735238"/>
                <a:gd name="connsiteX7" fmla="*/ 1130061 w 2791639"/>
                <a:gd name="connsiteY7" fmla="*/ 948907 h 3735238"/>
                <a:gd name="connsiteX8" fmla="*/ 1630394 w 2791639"/>
                <a:gd name="connsiteY8" fmla="*/ 862641 h 3735238"/>
                <a:gd name="connsiteX9" fmla="*/ 1604513 w 2791639"/>
                <a:gd name="connsiteY9" fmla="*/ 1975449 h 3735238"/>
                <a:gd name="connsiteX10" fmla="*/ 0 w 2791639"/>
                <a:gd name="connsiteY10" fmla="*/ 3735238 h 373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1639" h="3735238">
                  <a:moveTo>
                    <a:pt x="0" y="3735238"/>
                  </a:moveTo>
                  <a:cubicBezTo>
                    <a:pt x="813759" y="3269412"/>
                    <a:pt x="1276709" y="3275162"/>
                    <a:pt x="1639019" y="3295291"/>
                  </a:cubicBezTo>
                  <a:cubicBezTo>
                    <a:pt x="2001329" y="3315420"/>
                    <a:pt x="2355012" y="3370053"/>
                    <a:pt x="2717321" y="3735238"/>
                  </a:cubicBezTo>
                  <a:cubicBezTo>
                    <a:pt x="2728823" y="3122763"/>
                    <a:pt x="2853906" y="2396706"/>
                    <a:pt x="2751827" y="1897812"/>
                  </a:cubicBezTo>
                  <a:cubicBezTo>
                    <a:pt x="2649748" y="1398918"/>
                    <a:pt x="2360761" y="1026544"/>
                    <a:pt x="2104844" y="741872"/>
                  </a:cubicBezTo>
                  <a:lnTo>
                    <a:pt x="2717321" y="707366"/>
                  </a:lnTo>
                  <a:lnTo>
                    <a:pt x="1406106" y="0"/>
                  </a:lnTo>
                  <a:lnTo>
                    <a:pt x="1130061" y="948907"/>
                  </a:lnTo>
                  <a:lnTo>
                    <a:pt x="1630394" y="862641"/>
                  </a:lnTo>
                  <a:cubicBezTo>
                    <a:pt x="1709469" y="1091240"/>
                    <a:pt x="1881996" y="1489494"/>
                    <a:pt x="1604513" y="1975449"/>
                  </a:cubicBezTo>
                  <a:cubicBezTo>
                    <a:pt x="1327030" y="2461404"/>
                    <a:pt x="586596" y="3233468"/>
                    <a:pt x="0" y="3735238"/>
                  </a:cubicBezTo>
                  <a:close/>
                </a:path>
              </a:pathLst>
            </a:custGeom>
            <a:gradFill>
              <a:gsLst>
                <a:gs pos="0">
                  <a:srgbClr val="FF9900"/>
                </a:gs>
                <a:gs pos="50000">
                  <a:srgbClr val="FF9900"/>
                </a:gs>
                <a:gs pos="100000">
                  <a:srgbClr val="F8F8F8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rot="17344830">
              <a:off x="3424694" y="3918443"/>
              <a:ext cx="2717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effectLst>
                    <a:glow rad="101600">
                      <a:srgbClr val="FFCC66">
                        <a:alpha val="60000"/>
                      </a:srgbClr>
                    </a:glo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Goals Amplify Vision!</a:t>
              </a:r>
              <a:endParaRPr lang="en-US" sz="1600" dirty="0">
                <a:effectLst>
                  <a:glow rad="101600">
                    <a:srgbClr val="FFCC66">
                      <a:alpha val="60000"/>
                    </a:srgbClr>
                  </a:glow>
                </a:effectLst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58357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480131"/>
          </a:xfrm>
        </p:spPr>
        <p:txBody>
          <a:bodyPr/>
          <a:lstStyle/>
          <a:p>
            <a:r>
              <a:rPr lang="en-US" dirty="0" smtClean="0"/>
              <a:t>Business </a:t>
            </a:r>
            <a:r>
              <a:rPr lang="en-US" dirty="0" smtClean="0"/>
              <a:t>Needs Analysis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837319" y="1257241"/>
            <a:ext cx="7178680" cy="528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728308" y="3118337"/>
            <a:ext cx="2555630" cy="1617785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28308" y="5310553"/>
            <a:ext cx="2555630" cy="115277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0923" y="1208923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 Proposition…</a:t>
            </a:r>
            <a:endParaRPr lang="en-US" sz="20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28308" y="1899137"/>
            <a:ext cx="2555630" cy="677009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314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Dependency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1151200"/>
            <a:ext cx="7444032" cy="5460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29847" y="2063469"/>
            <a:ext cx="3923322" cy="1281516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01662" y="3147802"/>
            <a:ext cx="2094521" cy="1447644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501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757130"/>
          </a:xfrm>
        </p:spPr>
        <p:txBody>
          <a:bodyPr/>
          <a:lstStyle/>
          <a:p>
            <a:r>
              <a:rPr lang="en-US" dirty="0" smtClean="0"/>
              <a:t>Business Strategic </a:t>
            </a:r>
            <a:r>
              <a:rPr lang="en-US" dirty="0"/>
              <a:t>Viewpoints</a:t>
            </a:r>
            <a:br>
              <a:rPr lang="en-US" dirty="0"/>
            </a:br>
            <a:r>
              <a:rPr lang="en-US" sz="2000" dirty="0" smtClean="0"/>
              <a:t>(Capabilities </a:t>
            </a:r>
            <a:r>
              <a:rPr lang="en-US" sz="2000" dirty="0"/>
              <a:t>and </a:t>
            </a:r>
            <a:r>
              <a:rPr lang="en-US" sz="2000" dirty="0" smtClean="0"/>
              <a:t>Goals)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42" y="1127848"/>
            <a:ext cx="2672334" cy="206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4" y="4011202"/>
            <a:ext cx="3156395" cy="263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3" y="4370753"/>
            <a:ext cx="3760470" cy="224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6"/>
          <a:stretch/>
        </p:blipFill>
        <p:spPr bwMode="auto">
          <a:xfrm>
            <a:off x="5245196" y="960256"/>
            <a:ext cx="2994147" cy="220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1" y="3256084"/>
            <a:ext cx="358844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3" r="17308"/>
          <a:stretch/>
        </p:blipFill>
        <p:spPr bwMode="auto">
          <a:xfrm>
            <a:off x="5987652" y="3256084"/>
            <a:ext cx="2867281" cy="311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18" y="2600531"/>
            <a:ext cx="2924366" cy="354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3" y="1127848"/>
            <a:ext cx="3992499" cy="263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3865175" y="2600531"/>
            <a:ext cx="3340418" cy="2540318"/>
            <a:chOff x="595313" y="784225"/>
            <a:chExt cx="7953375" cy="6048375"/>
          </a:xfrm>
        </p:grpSpPr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3" y="784225"/>
              <a:ext cx="7953375" cy="60483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" r="3464" b="1649"/>
            <a:stretch>
              <a:fillRect/>
            </a:stretch>
          </p:blipFill>
          <p:spPr bwMode="auto">
            <a:xfrm>
              <a:off x="608683" y="1982788"/>
              <a:ext cx="5398417" cy="4776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9339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3" y="231775"/>
            <a:ext cx="8961437" cy="757130"/>
          </a:xfrm>
        </p:spPr>
        <p:txBody>
          <a:bodyPr/>
          <a:lstStyle/>
          <a:p>
            <a:r>
              <a:rPr lang="en-US" dirty="0" smtClean="0"/>
              <a:t>Business Strategic </a:t>
            </a:r>
            <a:r>
              <a:rPr lang="en-US" dirty="0"/>
              <a:t>Viewpoints</a:t>
            </a:r>
            <a:br>
              <a:rPr lang="en-US" dirty="0"/>
            </a:br>
            <a:r>
              <a:rPr lang="en-US" sz="2000" dirty="0" smtClean="0"/>
              <a:t>(Capabilities </a:t>
            </a:r>
            <a:r>
              <a:rPr lang="en-US" sz="2000" dirty="0"/>
              <a:t>and </a:t>
            </a:r>
            <a:r>
              <a:rPr lang="en-US" sz="2000" dirty="0" smtClean="0"/>
              <a:t>Goals)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493" y="960256"/>
            <a:ext cx="8650440" cy="5687276"/>
            <a:chOff x="204493" y="960256"/>
            <a:chExt cx="8650440" cy="5687276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342" y="1127848"/>
              <a:ext cx="2672334" cy="2068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04" y="4011202"/>
              <a:ext cx="3156395" cy="2636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463" y="4370753"/>
              <a:ext cx="3760470" cy="22482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6"/>
            <a:stretch/>
          </p:blipFill>
          <p:spPr bwMode="auto">
            <a:xfrm>
              <a:off x="5245196" y="960256"/>
              <a:ext cx="2994147" cy="22048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21" y="3256084"/>
              <a:ext cx="358844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3" r="17308"/>
            <a:stretch/>
          </p:blipFill>
          <p:spPr bwMode="auto">
            <a:xfrm>
              <a:off x="5987652" y="3256084"/>
              <a:ext cx="2867281" cy="3112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18" y="2600531"/>
              <a:ext cx="2924366" cy="3540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93" y="1127848"/>
              <a:ext cx="3992499" cy="26323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3865175" y="2600531"/>
              <a:ext cx="3340418" cy="2540318"/>
              <a:chOff x="595313" y="784225"/>
              <a:chExt cx="7953375" cy="6048375"/>
            </a:xfrm>
          </p:grpSpPr>
          <p:pic>
            <p:nvPicPr>
              <p:cNvPr id="17" name="Picture 16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784225"/>
                <a:ext cx="7953375" cy="60483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66" r="3464" b="1649"/>
              <a:stretch>
                <a:fillRect/>
              </a:stretch>
            </p:blipFill>
            <p:spPr bwMode="auto">
              <a:xfrm>
                <a:off x="608683" y="1982788"/>
                <a:ext cx="5398417" cy="4776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6" y="1010652"/>
            <a:ext cx="3790950" cy="515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286000" y="119575"/>
            <a:ext cx="5621058" cy="6344530"/>
            <a:chOff x="2286000" y="119575"/>
            <a:chExt cx="5621058" cy="6344530"/>
          </a:xfrm>
        </p:grpSpPr>
        <p:sp>
          <p:nvSpPr>
            <p:cNvPr id="22" name="Freeform 21"/>
            <p:cNvSpPr/>
            <p:nvPr/>
          </p:nvSpPr>
          <p:spPr bwMode="auto">
            <a:xfrm>
              <a:off x="2286000" y="119575"/>
              <a:ext cx="930031" cy="6344530"/>
            </a:xfrm>
            <a:custGeom>
              <a:avLst/>
              <a:gdLst>
                <a:gd name="connsiteX0" fmla="*/ 914400 w 930031"/>
                <a:gd name="connsiteY0" fmla="*/ 0 h 6344530"/>
                <a:gd name="connsiteX1" fmla="*/ 0 w 930031"/>
                <a:gd name="connsiteY1" fmla="*/ 2869810 h 6344530"/>
                <a:gd name="connsiteX2" fmla="*/ 0 w 930031"/>
                <a:gd name="connsiteY2" fmla="*/ 3453619 h 6344530"/>
                <a:gd name="connsiteX3" fmla="*/ 928468 w 930031"/>
                <a:gd name="connsiteY3" fmla="*/ 6344530 h 6344530"/>
                <a:gd name="connsiteX4" fmla="*/ 914400 w 930031"/>
                <a:gd name="connsiteY4" fmla="*/ 0 h 634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0031" h="6344530">
                  <a:moveTo>
                    <a:pt x="914400" y="0"/>
                  </a:moveTo>
                  <a:lnTo>
                    <a:pt x="0" y="2869810"/>
                  </a:lnTo>
                  <a:lnTo>
                    <a:pt x="0" y="3453619"/>
                  </a:lnTo>
                  <a:lnTo>
                    <a:pt x="928468" y="6344530"/>
                  </a:lnTo>
                  <a:cubicBezTo>
                    <a:pt x="930813" y="4232031"/>
                    <a:pt x="933157" y="2119533"/>
                    <a:pt x="91440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16440" y="128337"/>
              <a:ext cx="4690618" cy="63259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6452531" y="2568207"/>
              <a:ext cx="13548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</a:t>
              </a:r>
              <a:b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Capabilities</a:t>
              </a:r>
              <a:endParaRPr lang="en-US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8630" y="2902634"/>
              <a:ext cx="1691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Business Goals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9588" y="492369"/>
            <a:ext cx="3070726" cy="4079721"/>
            <a:chOff x="319588" y="492369"/>
            <a:chExt cx="3070726" cy="4079721"/>
          </a:xfrm>
        </p:grpSpPr>
        <p:sp>
          <p:nvSpPr>
            <p:cNvPr id="27" name="Freeform 26"/>
            <p:cNvSpPr/>
            <p:nvPr/>
          </p:nvSpPr>
          <p:spPr bwMode="auto">
            <a:xfrm>
              <a:off x="2975317" y="492369"/>
              <a:ext cx="414997" cy="4079631"/>
            </a:xfrm>
            <a:custGeom>
              <a:avLst/>
              <a:gdLst>
                <a:gd name="connsiteX0" fmla="*/ 0 w 414997"/>
                <a:gd name="connsiteY0" fmla="*/ 0 h 4079631"/>
                <a:gd name="connsiteX1" fmla="*/ 414997 w 414997"/>
                <a:gd name="connsiteY1" fmla="*/ 696351 h 4079631"/>
                <a:gd name="connsiteX2" fmla="*/ 414997 w 414997"/>
                <a:gd name="connsiteY2" fmla="*/ 2039816 h 4079631"/>
                <a:gd name="connsiteX3" fmla="*/ 7034 w 414997"/>
                <a:gd name="connsiteY3" fmla="*/ 4079631 h 4079631"/>
                <a:gd name="connsiteX4" fmla="*/ 0 w 414997"/>
                <a:gd name="connsiteY4" fmla="*/ 0 h 4079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97" h="4079631">
                  <a:moveTo>
                    <a:pt x="0" y="0"/>
                  </a:moveTo>
                  <a:lnTo>
                    <a:pt x="414997" y="696351"/>
                  </a:lnTo>
                  <a:lnTo>
                    <a:pt x="414997" y="2039816"/>
                  </a:lnTo>
                  <a:lnTo>
                    <a:pt x="7034" y="4079631"/>
                  </a:lnTo>
                  <a:cubicBezTo>
                    <a:pt x="9379" y="2724443"/>
                    <a:pt x="11723" y="1369256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tint val="66000"/>
                    <a:satMod val="160000"/>
                    <a:alpha val="44000"/>
                  </a:schemeClr>
                </a:gs>
                <a:gs pos="100000">
                  <a:schemeClr val="accent1">
                    <a:tint val="23500"/>
                    <a:satMod val="160000"/>
                    <a:alpha val="79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9588" y="500170"/>
              <a:ext cx="2660868" cy="4071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47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Template_White">
  <a:themeElements>
    <a:clrScheme name="Custom 1">
      <a:dk1>
        <a:srgbClr val="B2B2B2"/>
      </a:dk1>
      <a:lt1>
        <a:srgbClr val="FFFFFF"/>
      </a:lt1>
      <a:dk2>
        <a:srgbClr val="000000"/>
      </a:dk2>
      <a:lt2>
        <a:srgbClr val="000000"/>
      </a:lt2>
      <a:accent1>
        <a:srgbClr val="0099CC"/>
      </a:accent1>
      <a:accent2>
        <a:srgbClr val="736D94"/>
      </a:accent2>
      <a:accent3>
        <a:srgbClr val="AAAAAA"/>
      </a:accent3>
      <a:accent4>
        <a:srgbClr val="DADADA"/>
      </a:accent4>
      <a:accent5>
        <a:srgbClr val="AACAE2"/>
      </a:accent5>
      <a:accent6>
        <a:srgbClr val="686286"/>
      </a:accent6>
      <a:hlink>
        <a:srgbClr val="0000FF"/>
      </a:hlink>
      <a:folHlink>
        <a:srgbClr val="71879A"/>
      </a:folHlink>
    </a:clrScheme>
    <a:fontScheme name="PresentationTemplat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33CCCC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resentationTemplat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22267</TotalTime>
  <Words>821</Words>
  <Application>Microsoft Office PowerPoint</Application>
  <PresentationFormat>On-screen Show (4:3)</PresentationFormat>
  <Paragraphs>185</Paragraphs>
  <Slides>16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PresentationTemplate_White</vt:lpstr>
      <vt:lpstr>Rob Byrd Chief Enterprise Architect</vt:lpstr>
      <vt:lpstr>Problem Statement</vt:lpstr>
      <vt:lpstr>Managing Complexity</vt:lpstr>
      <vt:lpstr>Managing Complexity</vt:lpstr>
      <vt:lpstr>Identifying Common Opportunities</vt:lpstr>
      <vt:lpstr>Business Needs Analysis</vt:lpstr>
      <vt:lpstr>Goal Dependency</vt:lpstr>
      <vt:lpstr>Business Strategic Viewpoints (Capabilities and Goals)</vt:lpstr>
      <vt:lpstr>Business Strategic Viewpoints (Capabilities and Goals)</vt:lpstr>
      <vt:lpstr>Aligning IT Services to Business Needs</vt:lpstr>
      <vt:lpstr>Goal Realization – EA Sequencing Plan</vt:lpstr>
      <vt:lpstr>EA Sequencing Plan</vt:lpstr>
      <vt:lpstr>Define the Customer Experience</vt:lpstr>
      <vt:lpstr>Develop IT Business Need Strategy</vt:lpstr>
      <vt:lpstr>PowerPoint Presentation</vt:lpstr>
      <vt:lpstr>Next Steps</vt:lpstr>
    </vt:vector>
  </TitlesOfParts>
  <Company>SI International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System Engineering and Enterprise Architectures</dc:title>
  <dc:creator>Rob Byrd</dc:creator>
  <cp:lastModifiedBy>Byrd, Rob</cp:lastModifiedBy>
  <cp:revision>1116</cp:revision>
  <cp:lastPrinted>2014-01-14T18:28:10Z</cp:lastPrinted>
  <dcterms:created xsi:type="dcterms:W3CDTF">2002-08-23T15:26:08Z</dcterms:created>
  <dcterms:modified xsi:type="dcterms:W3CDTF">2014-03-17T14:40:21Z</dcterms:modified>
</cp:coreProperties>
</file>